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18" r:id="rId1"/>
  </p:sldMasterIdLst>
  <p:sldIdLst>
    <p:sldId id="258" r:id="rId2"/>
    <p:sldId id="256" r:id="rId3"/>
    <p:sldId id="259" r:id="rId4"/>
    <p:sldId id="260" r:id="rId5"/>
    <p:sldId id="307" r:id="rId6"/>
    <p:sldId id="309" r:id="rId7"/>
    <p:sldId id="308" r:id="rId8"/>
    <p:sldId id="257" r:id="rId9"/>
    <p:sldId id="265" r:id="rId10"/>
    <p:sldId id="261" r:id="rId11"/>
    <p:sldId id="262" r:id="rId12"/>
    <p:sldId id="263" r:id="rId13"/>
    <p:sldId id="272" r:id="rId14"/>
    <p:sldId id="264" r:id="rId15"/>
    <p:sldId id="269" r:id="rId16"/>
    <p:sldId id="266" r:id="rId17"/>
    <p:sldId id="267" r:id="rId18"/>
    <p:sldId id="268" r:id="rId19"/>
    <p:sldId id="273" r:id="rId20"/>
    <p:sldId id="270" r:id="rId21"/>
    <p:sldId id="271" r:id="rId22"/>
    <p:sldId id="278" r:id="rId23"/>
    <p:sldId id="275" r:id="rId24"/>
    <p:sldId id="286" r:id="rId25"/>
    <p:sldId id="285" r:id="rId26"/>
    <p:sldId id="282" r:id="rId27"/>
    <p:sldId id="283" r:id="rId28"/>
    <p:sldId id="292" r:id="rId29"/>
    <p:sldId id="287" r:id="rId30"/>
    <p:sldId id="281" r:id="rId31"/>
    <p:sldId id="290" r:id="rId32"/>
    <p:sldId id="279" r:id="rId33"/>
    <p:sldId id="276" r:id="rId34"/>
    <p:sldId id="280" r:id="rId35"/>
    <p:sldId id="288" r:id="rId36"/>
    <p:sldId id="291" r:id="rId37"/>
    <p:sldId id="311" r:id="rId38"/>
    <p:sldId id="293" r:id="rId39"/>
    <p:sldId id="294" r:id="rId40"/>
    <p:sldId id="295" r:id="rId41"/>
    <p:sldId id="289" r:id="rId42"/>
    <p:sldId id="296" r:id="rId43"/>
    <p:sldId id="297" r:id="rId44"/>
    <p:sldId id="298" r:id="rId45"/>
    <p:sldId id="299" r:id="rId46"/>
    <p:sldId id="300" r:id="rId47"/>
    <p:sldId id="301" r:id="rId48"/>
    <p:sldId id="302" r:id="rId49"/>
    <p:sldId id="312" r:id="rId50"/>
    <p:sldId id="303" r:id="rId51"/>
    <p:sldId id="304" r:id="rId52"/>
    <p:sldId id="305" r:id="rId53"/>
    <p:sldId id="306" r:id="rId54"/>
    <p:sldId id="313" r:id="rId55"/>
    <p:sldId id="274" r:id="rId5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4" d="100"/>
          <a:sy n="74" d="100"/>
        </p:scale>
        <p:origin x="576" y="5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12/21/2023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9973351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12/21/2023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6994018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12/21/2023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smtClean="0"/>
              <a:pPr/>
              <a:t>‹#›</a:t>
            </a:fld>
            <a:endParaRPr lang="en-US" dirty="0"/>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37187190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smtClean="0"/>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12/21/2023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6952895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12/21/2023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smtClean="0"/>
              <a:pPr/>
              <a:t>‹#›</a:t>
            </a:fld>
            <a:endParaRPr lang="en-US" dirty="0"/>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1811156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12/21/2023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79502706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12/21/2023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36499534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12/21/2023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97322581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17" name="Picture Placeholder 2"/>
          <p:cNvSpPr>
            <a:spLocks noGrp="1" noChangeAspect="1"/>
          </p:cNvSpPr>
          <p:nvPr>
            <p:ph type="pic" idx="13"/>
          </p:nvPr>
        </p:nvSpPr>
        <p:spPr>
          <a:xfrm>
            <a:off x="685800" y="533400"/>
            <a:ext cx="10818812" cy="31242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16" name="Text Placeholder 9"/>
          <p:cNvSpPr>
            <a:spLocks noGrp="1"/>
          </p:cNvSpPr>
          <p:nvPr>
            <p:ph type="body" sz="quarter" idx="14"/>
          </p:nvPr>
        </p:nvSpPr>
        <p:spPr>
          <a:xfrm>
            <a:off x="914402" y="3843867"/>
            <a:ext cx="8304210" cy="457200"/>
          </a:xfrm>
        </p:spPr>
        <p:txBody>
          <a:bodyPr anchor="t">
            <a:normAutofit/>
          </a:bodyPr>
          <a:lstStyle>
            <a:lvl1pPr marL="0" indent="0">
              <a:buFontTx/>
              <a:buNone/>
              <a:defRPr sz="16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Date Placeholder 2"/>
          <p:cNvSpPr>
            <a:spLocks noGrp="1"/>
          </p:cNvSpPr>
          <p:nvPr>
            <p:ph type="dt" sz="half" idx="10"/>
          </p:nvPr>
        </p:nvSpPr>
        <p:spPr/>
        <p:txBody>
          <a:bodyPr/>
          <a:lstStyle/>
          <a:p>
            <a:fld id="{B61BEF0D-F0BB-DE4B-95CE-6DB70DBA9567}" type="datetimeFigureOut">
              <a:rPr lang="en-US" smtClean="0"/>
              <a:pPr/>
              <a:t>12/21/2023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6871654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12/21/2023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7769369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12/21/2023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450067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smtClean="0"/>
              <a:pPr/>
              <a:t>12/21/2023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9347255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12/21/2023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957834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12/21/2023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3656197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12/21/2023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9971243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smtClean="0"/>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12/21/2023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9609599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12/21/2023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15329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smtClean="0"/>
              <a:pPr/>
              <a:t>12/21/2023</a:t>
            </a:fld>
            <a:endParaRPr lang="en-US" dirty="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504322412"/>
      </p:ext>
    </p:extLst>
  </p:cSld>
  <p:clrMap bg1="lt1" tx1="dk1" bg2="lt2" tx2="dk2" accent1="accent1" accent2="accent2" accent3="accent3" accent4="accent4" accent5="accent5" accent6="accent6" hlink="hlink" folHlink="folHlink"/>
  <p:sldLayoutIdLst>
    <p:sldLayoutId id="2147483719" r:id="rId1"/>
    <p:sldLayoutId id="2147483720" r:id="rId2"/>
    <p:sldLayoutId id="2147483721" r:id="rId3"/>
    <p:sldLayoutId id="2147483722" r:id="rId4"/>
    <p:sldLayoutId id="2147483723" r:id="rId5"/>
    <p:sldLayoutId id="2147483724" r:id="rId6"/>
    <p:sldLayoutId id="2147483725" r:id="rId7"/>
    <p:sldLayoutId id="2147483726" r:id="rId8"/>
    <p:sldLayoutId id="2147483727" r:id="rId9"/>
    <p:sldLayoutId id="2147483728" r:id="rId10"/>
    <p:sldLayoutId id="2147483729" r:id="rId11"/>
    <p:sldLayoutId id="2147483730" r:id="rId12"/>
    <p:sldLayoutId id="2147483731" r:id="rId13"/>
    <p:sldLayoutId id="2147483732" r:id="rId14"/>
    <p:sldLayoutId id="2147483733" r:id="rId15"/>
    <p:sldLayoutId id="2147483734" r:id="rId16"/>
    <p:sldLayoutId id="2147483735" r:id="rId17"/>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microsoft.com/office/2007/relationships/hdphoto" Target="../media/hdphoto1.wdp"/></Relationships>
</file>

<file path=ppt/slides/_rels/slide2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7.xml"/></Relationships>
</file>

<file path=ppt/slides/_rels/slide2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7.xml"/></Relationships>
</file>

<file path=ppt/slides/_rels/slide51.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44.jp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http://pubmedhh.nlm.nih.gov/index.html"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hyperlink" Target="https://pubmed.ncbi.nlm.nih.gov/"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78600" y="1728989"/>
            <a:ext cx="9787384" cy="2250583"/>
          </a:xfrm>
        </p:spPr>
        <p:txBody>
          <a:bodyPr>
            <a:noAutofit/>
          </a:bodyPr>
          <a:lstStyle/>
          <a:p>
            <a:pPr algn="ctr"/>
            <a:r>
              <a:rPr lang="fa-IR" sz="8000" b="1" dirty="0">
                <a:cs typeface="Nazanin" panose="00000400000000000000" pitchFamily="2" charset="-78"/>
              </a:rPr>
              <a:t>بسم الله الرحمن الرحیم</a:t>
            </a:r>
            <a:endParaRPr lang="en-US" sz="8000" b="1" dirty="0">
              <a:cs typeface="Nazanin" panose="00000400000000000000" pitchFamily="2" charset="-78"/>
            </a:endParaRPr>
          </a:p>
        </p:txBody>
      </p:sp>
    </p:spTree>
    <p:extLst>
      <p:ext uri="{BB962C8B-B14F-4D97-AF65-F5344CB8AC3E}">
        <p14:creationId xmlns:p14="http://schemas.microsoft.com/office/powerpoint/2010/main" val="196475585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0" y="90153"/>
            <a:ext cx="12067505" cy="2987898"/>
          </a:xfrm>
        </p:spPr>
        <p:txBody>
          <a:bodyPr>
            <a:normAutofit/>
          </a:bodyPr>
          <a:lstStyle/>
          <a:p>
            <a:pPr algn="ctr" rtl="1"/>
            <a:r>
              <a:rPr lang="fa-IR" sz="3200" dirty="0"/>
              <a:t>1- </a:t>
            </a:r>
            <a:r>
              <a:rPr lang="ar-SA" sz="3200" dirty="0"/>
              <a:t>مدلاین</a:t>
            </a:r>
            <a:r>
              <a:rPr lang="en-US" sz="3200" dirty="0"/>
              <a:t> (</a:t>
            </a:r>
            <a:r>
              <a:rPr lang="en-US" sz="3200" dirty="0">
                <a:solidFill>
                  <a:schemeClr val="accent4">
                    <a:lumMod val="50000"/>
                  </a:schemeClr>
                </a:solidFill>
              </a:rPr>
              <a:t>MEDLINE</a:t>
            </a:r>
            <a:r>
              <a:rPr lang="en-US" sz="3200" dirty="0"/>
              <a:t>)</a:t>
            </a:r>
            <a:r>
              <a:rPr lang="fa-IR" sz="3200" dirty="0"/>
              <a:t/>
            </a:r>
            <a:br>
              <a:rPr lang="fa-IR" sz="3200" dirty="0"/>
            </a:br>
            <a:endParaRPr lang="en-US" sz="3200" dirty="0"/>
          </a:p>
        </p:txBody>
      </p:sp>
      <p:sp>
        <p:nvSpPr>
          <p:cNvPr id="3" name="Content Placeholder 2"/>
          <p:cNvSpPr>
            <a:spLocks noGrp="1"/>
          </p:cNvSpPr>
          <p:nvPr>
            <p:ph idx="1"/>
          </p:nvPr>
        </p:nvSpPr>
        <p:spPr>
          <a:xfrm>
            <a:off x="978794" y="2833352"/>
            <a:ext cx="11088711" cy="5286777"/>
          </a:xfrm>
        </p:spPr>
        <p:txBody>
          <a:bodyPr>
            <a:normAutofit/>
          </a:bodyPr>
          <a:lstStyle/>
          <a:p>
            <a:pPr algn="just" rtl="1">
              <a:lnSpc>
                <a:spcPct val="150000"/>
              </a:lnSpc>
              <a:buFont typeface="Arial" panose="020B0604020202020204" pitchFamily="34" charset="0"/>
              <a:buChar char="•"/>
            </a:pPr>
            <a:endParaRPr lang="fa-IR" sz="1600" dirty="0" smtClean="0"/>
          </a:p>
          <a:p>
            <a:pPr algn="just" rtl="1">
              <a:lnSpc>
                <a:spcPct val="150000"/>
              </a:lnSpc>
              <a:buFont typeface="Arial" panose="020B0604020202020204" pitchFamily="34" charset="0"/>
              <a:buChar char="•"/>
            </a:pPr>
            <a:r>
              <a:rPr lang="fa-IR" sz="1600" dirty="0"/>
              <a:t>مدلاین یکی از بزرگترین و معتبرترین بانکهای اطلاعاتی پزشکی جهان است که بصورت آنلاین و رایگان در اختیار همه قرار دارد.</a:t>
            </a:r>
            <a:endParaRPr lang="fa-IR" sz="1600" dirty="0"/>
          </a:p>
          <a:p>
            <a:pPr algn="just" rtl="1">
              <a:lnSpc>
                <a:spcPct val="150000"/>
              </a:lnSpc>
              <a:buFont typeface="Arial" panose="020B0604020202020204" pitchFamily="34" charset="0"/>
              <a:buChar char="•"/>
            </a:pPr>
            <a:r>
              <a:rPr lang="fa-IR" sz="1600" dirty="0" smtClean="0"/>
              <a:t>هسته </a:t>
            </a:r>
            <a:r>
              <a:rPr lang="fa-IR" sz="1600" dirty="0" smtClean="0"/>
              <a:t>اصلی رکوردهای پابمد، رکوردهای موجود در مدلاین است. این رکوردها شامل اطلاعات کتابشناختی و چکیده مقالات بیش از 6000 مجلات علمی معتبر که در دنیا منتشر شده است. </a:t>
            </a:r>
          </a:p>
          <a:p>
            <a:pPr algn="just" rtl="1">
              <a:lnSpc>
                <a:spcPct val="150000"/>
              </a:lnSpc>
              <a:buFont typeface="Arial" panose="020B0604020202020204" pitchFamily="34" charset="0"/>
              <a:buChar char="•"/>
            </a:pPr>
            <a:r>
              <a:rPr lang="fa-IR" sz="1600" dirty="0" smtClean="0"/>
              <a:t>یک ویژگی مهم مدلاین </a:t>
            </a:r>
            <a:r>
              <a:rPr lang="fa-IR" sz="1600" dirty="0"/>
              <a:t>این است که رکوردها با </a:t>
            </a:r>
            <a:r>
              <a:rPr lang="fa-IR" sz="1600" dirty="0" smtClean="0"/>
              <a:t>سر عنوان های موضوعی پزشکی مش</a:t>
            </a:r>
            <a:r>
              <a:rPr lang="fa-IR" sz="1600" dirty="0"/>
              <a:t> </a:t>
            </a:r>
            <a:r>
              <a:rPr lang="en-US" sz="1600" b="1" dirty="0" smtClean="0"/>
              <a:t>(</a:t>
            </a:r>
            <a:r>
              <a:rPr lang="en-US" sz="1600" b="1" dirty="0" smtClean="0">
                <a:solidFill>
                  <a:schemeClr val="accent4">
                    <a:lumMod val="50000"/>
                  </a:schemeClr>
                </a:solidFill>
              </a:rPr>
              <a:t>Medical </a:t>
            </a:r>
            <a:r>
              <a:rPr lang="en-US" sz="1600" b="1" dirty="0">
                <a:solidFill>
                  <a:schemeClr val="accent4">
                    <a:lumMod val="50000"/>
                  </a:schemeClr>
                </a:solidFill>
              </a:rPr>
              <a:t>Subject Headings – Mesh</a:t>
            </a:r>
            <a:r>
              <a:rPr lang="en-US" sz="1600" b="1" dirty="0"/>
              <a:t>)</a:t>
            </a:r>
            <a:r>
              <a:rPr lang="en-US" sz="1600" dirty="0"/>
              <a:t> </a:t>
            </a:r>
            <a:r>
              <a:rPr lang="fa-IR" sz="1600" dirty="0" smtClean="0"/>
              <a:t>نمایه می شوند</a:t>
            </a:r>
            <a:r>
              <a:rPr lang="en-US" sz="1600" dirty="0" smtClean="0"/>
              <a:t>.</a:t>
            </a:r>
            <a:endParaRPr lang="fa-IR" sz="1600" dirty="0" smtClean="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50017" y="779306"/>
            <a:ext cx="7559898" cy="1938740"/>
          </a:xfrm>
          <a:prstGeom prst="rect">
            <a:avLst/>
          </a:prstGeom>
        </p:spPr>
      </p:pic>
    </p:spTree>
    <p:extLst>
      <p:ext uri="{BB962C8B-B14F-4D97-AF65-F5344CB8AC3E}">
        <p14:creationId xmlns:p14="http://schemas.microsoft.com/office/powerpoint/2010/main" val="70967683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6975" y="1"/>
            <a:ext cx="10757637" cy="3786388"/>
          </a:xfrm>
        </p:spPr>
        <p:txBody>
          <a:bodyPr>
            <a:normAutofit/>
          </a:bodyPr>
          <a:lstStyle/>
          <a:p>
            <a:pPr algn="r" rtl="1"/>
            <a:r>
              <a:rPr lang="fa-IR" dirty="0" smtClean="0"/>
              <a:t>2- </a:t>
            </a:r>
            <a:r>
              <a:rPr lang="ar-SA" sz="2800" dirty="0"/>
              <a:t>پاب‌مد </a:t>
            </a:r>
            <a:r>
              <a:rPr lang="ar-SA" sz="2800" dirty="0" smtClean="0"/>
              <a:t>سنترال</a:t>
            </a:r>
            <a:r>
              <a:rPr lang="fa-IR" sz="2800" dirty="0"/>
              <a:t> </a:t>
            </a:r>
            <a:r>
              <a:rPr lang="en-US" sz="2800" b="1" dirty="0" smtClean="0"/>
              <a:t>PMC</a:t>
            </a:r>
            <a:r>
              <a:rPr lang="ar-SA" sz="2800" dirty="0"/>
              <a:t> </a:t>
            </a:r>
            <a:r>
              <a:rPr lang="en-US" sz="2800" b="1" dirty="0"/>
              <a:t>(PubMed Central</a:t>
            </a:r>
            <a:r>
              <a:rPr lang="en-US" sz="2800" b="1" dirty="0" smtClean="0"/>
              <a:t>)</a:t>
            </a:r>
            <a:br>
              <a:rPr lang="en-US" sz="2800" b="1" dirty="0" smtClean="0"/>
            </a:br>
            <a:r>
              <a:rPr lang="en-US" sz="2800" dirty="0"/>
              <a:t/>
            </a:r>
            <a:br>
              <a:rPr lang="en-US" sz="2800" dirty="0"/>
            </a:br>
            <a:endParaRPr lang="en-US" sz="2800" dirty="0"/>
          </a:p>
        </p:txBody>
      </p:sp>
      <p:sp>
        <p:nvSpPr>
          <p:cNvPr id="3" name="Content Placeholder 2"/>
          <p:cNvSpPr>
            <a:spLocks noGrp="1"/>
          </p:cNvSpPr>
          <p:nvPr>
            <p:ph idx="1"/>
          </p:nvPr>
        </p:nvSpPr>
        <p:spPr>
          <a:xfrm>
            <a:off x="1532586" y="4803799"/>
            <a:ext cx="10216725" cy="5222383"/>
          </a:xfrm>
        </p:spPr>
        <p:txBody>
          <a:bodyPr>
            <a:normAutofit/>
          </a:bodyPr>
          <a:lstStyle/>
          <a:p>
            <a:pPr algn="just" rtl="1">
              <a:lnSpc>
                <a:spcPct val="150000"/>
              </a:lnSpc>
              <a:buFont typeface="Arial" panose="020B0604020202020204" pitchFamily="34" charset="0"/>
              <a:buChar char="•"/>
            </a:pPr>
            <a:r>
              <a:rPr lang="ar-SA" sz="1500" dirty="0"/>
              <a:t>دومین منبع تأمین‌کننده </a:t>
            </a:r>
            <a:r>
              <a:rPr lang="ar-SA" sz="1500" b="1" dirty="0"/>
              <a:t>پاب‌مد</a:t>
            </a:r>
            <a:r>
              <a:rPr lang="ar-SA" sz="1500" dirty="0"/>
              <a:t> می‌باشد</a:t>
            </a:r>
            <a:r>
              <a:rPr lang="en-US" sz="1500" dirty="0"/>
              <a:t>.</a:t>
            </a:r>
            <a:r>
              <a:rPr lang="en-US" sz="1500" b="1" dirty="0"/>
              <a:t> </a:t>
            </a:r>
            <a:r>
              <a:rPr lang="ar-SA" sz="1500" b="1" dirty="0"/>
              <a:t>پاب‌مد سنترال</a:t>
            </a:r>
            <a:r>
              <a:rPr lang="ar-SA" sz="1500" dirty="0"/>
              <a:t> در واقع </a:t>
            </a:r>
            <a:r>
              <a:rPr lang="fa-IR" sz="1600" dirty="0"/>
              <a:t>یک آرشیو رایگان از متن کامل </a:t>
            </a:r>
            <a:r>
              <a:rPr lang="en-US" sz="1600" dirty="0" smtClean="0"/>
              <a:t>full- </a:t>
            </a:r>
            <a:r>
              <a:rPr lang="en-US" sz="1600" dirty="0"/>
              <a:t>text</a:t>
            </a:r>
            <a:r>
              <a:rPr lang="en-US" sz="1600" dirty="0" smtClean="0"/>
              <a:t>)</a:t>
            </a:r>
            <a:r>
              <a:rPr lang="fa-IR" sz="1600" dirty="0" smtClean="0"/>
              <a:t>)مقالات </a:t>
            </a:r>
            <a:r>
              <a:rPr lang="fa-IR" sz="1600" dirty="0"/>
              <a:t>مجلات بیومدیکال و علوم طبیعی می‏ باشد. </a:t>
            </a:r>
            <a:r>
              <a:rPr lang="en-US" sz="1600" dirty="0"/>
              <a:t>PMC </a:t>
            </a:r>
            <a:r>
              <a:rPr lang="fa-IR" sz="1600" dirty="0"/>
              <a:t>در حقیقت بخش دیجیتال کتابخانه ملی آمریکا می‏ باشد</a:t>
            </a:r>
            <a:r>
              <a:rPr lang="fa-IR" sz="1600" dirty="0" smtClean="0"/>
              <a:t>.</a:t>
            </a:r>
            <a:r>
              <a:rPr lang="ar-SA" sz="1500" dirty="0" smtClean="0"/>
              <a:t> </a:t>
            </a:r>
            <a:r>
              <a:rPr lang="ar-SA" sz="1500" dirty="0"/>
              <a:t>علاوه بر این، مقالات انفرادی که با سیاست‌های پاب‌مد سنترال همسو هستند، نیز در این مجموعه وجود دارند. </a:t>
            </a:r>
            <a:endParaRPr lang="fa-IR" sz="1500" dirty="0" smtClean="0"/>
          </a:p>
          <a:p>
            <a:pPr algn="r" rtl="1">
              <a:lnSpc>
                <a:spcPct val="150000"/>
              </a:lnSpc>
              <a:buFont typeface="Arial" panose="020B0604020202020204" pitchFamily="34" charset="0"/>
              <a:buChar char="•"/>
            </a:pPr>
            <a:r>
              <a:rPr lang="fa-IR" sz="1500" dirty="0" smtClean="0"/>
              <a:t>این </a:t>
            </a:r>
            <a:r>
              <a:rPr lang="fa-IR" sz="1500" dirty="0"/>
              <a:t>بخش در فوریه سال </a:t>
            </a:r>
            <a:r>
              <a:rPr lang="fa-IR" sz="1500" dirty="0" smtClean="0"/>
              <a:t>2000به </a:t>
            </a:r>
            <a:r>
              <a:rPr lang="fa-IR" sz="1500" dirty="0"/>
              <a:t>پابمد اضافه شد و در حال حاضر بیش از 6/5میلیون مقاله </a:t>
            </a:r>
            <a:r>
              <a:rPr lang="fa-IR" sz="1500" dirty="0" smtClean="0"/>
              <a:t>در آن </a:t>
            </a:r>
            <a:r>
              <a:rPr lang="fa-IR" sz="1500" dirty="0"/>
              <a:t>وجود داردکه اغلب به زبان انگلیسی </a:t>
            </a:r>
            <a:r>
              <a:rPr lang="fa-IR" sz="1500" dirty="0" smtClean="0"/>
              <a:t>است.</a:t>
            </a:r>
            <a:r>
              <a:rPr lang="fa-IR" dirty="0"/>
              <a:t/>
            </a:r>
            <a:br>
              <a:rPr lang="fa-IR" dirty="0"/>
            </a:b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01909" y="837106"/>
            <a:ext cx="8478077" cy="3722014"/>
          </a:xfrm>
          <a:prstGeom prst="rect">
            <a:avLst/>
          </a:prstGeom>
        </p:spPr>
      </p:pic>
    </p:spTree>
    <p:extLst>
      <p:ext uri="{BB962C8B-B14F-4D97-AF65-F5344CB8AC3E}">
        <p14:creationId xmlns:p14="http://schemas.microsoft.com/office/powerpoint/2010/main" val="151936199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9246" y="154546"/>
            <a:ext cx="10818264" cy="4443213"/>
          </a:xfrm>
        </p:spPr>
        <p:txBody>
          <a:bodyPr>
            <a:normAutofit/>
          </a:bodyPr>
          <a:lstStyle/>
          <a:p>
            <a:pPr algn="r" rtl="1"/>
            <a:r>
              <a:rPr lang="fa-IR" sz="3200" dirty="0" smtClean="0"/>
              <a:t>3-بوک شلف</a:t>
            </a:r>
            <a:r>
              <a:rPr lang="en-US" sz="3200" dirty="0" smtClean="0"/>
              <a:t>(Bookshelf)</a:t>
            </a:r>
            <a:br>
              <a:rPr lang="en-US" sz="3200" dirty="0" smtClean="0"/>
            </a:br>
            <a:endParaRPr lang="en-US" sz="3200" dirty="0"/>
          </a:p>
        </p:txBody>
      </p:sp>
      <p:sp>
        <p:nvSpPr>
          <p:cNvPr id="3" name="Content Placeholder 2"/>
          <p:cNvSpPr>
            <a:spLocks noGrp="1"/>
          </p:cNvSpPr>
          <p:nvPr>
            <p:ph idx="1"/>
          </p:nvPr>
        </p:nvSpPr>
        <p:spPr>
          <a:xfrm>
            <a:off x="1728184" y="4434856"/>
            <a:ext cx="9705863" cy="4443030"/>
          </a:xfrm>
        </p:spPr>
        <p:txBody>
          <a:bodyPr/>
          <a:lstStyle/>
          <a:p>
            <a:pPr marL="0" indent="0" algn="just" rtl="1">
              <a:lnSpc>
                <a:spcPct val="250000"/>
              </a:lnSpc>
              <a:buNone/>
            </a:pPr>
            <a:r>
              <a:rPr lang="fa-IR" sz="1600" dirty="0" smtClean="0"/>
              <a:t>سومین بخش پابمد که حاوی </a:t>
            </a:r>
            <a:r>
              <a:rPr lang="ar-SA" sz="1600" dirty="0" smtClean="0"/>
              <a:t>آرشیوی </a:t>
            </a:r>
            <a:r>
              <a:rPr lang="ar-SA" sz="1600" dirty="0"/>
              <a:t>از متن کامل </a:t>
            </a:r>
            <a:r>
              <a:rPr lang="fa-IR" sz="1600" dirty="0" smtClean="0"/>
              <a:t>رایگان </a:t>
            </a:r>
            <a:r>
              <a:rPr lang="ar-SA" sz="1600" dirty="0" smtClean="0"/>
              <a:t>برخی </a:t>
            </a:r>
            <a:r>
              <a:rPr lang="ar-SA" sz="1600" dirty="0"/>
              <a:t>کتاب‌ها، گزارش‌ها، داده‌ها و سایر اسناد مربوط به زیست‌پزشکی، بهداشت </a:t>
            </a:r>
            <a:r>
              <a:rPr lang="fa-IR" sz="1600" dirty="0" smtClean="0"/>
              <a:t>که قابل دسترسی و دانلود است.</a:t>
            </a:r>
            <a:endParaRPr lang="en-US" sz="1600" dirty="0" smtClean="0"/>
          </a:p>
          <a:p>
            <a:pPr marL="0" indent="0" algn="just" rtl="1">
              <a:lnSpc>
                <a:spcPct val="250000"/>
              </a:lnSpc>
              <a:buNone/>
            </a:pPr>
            <a:endParaRPr lang="en-US" dirty="0"/>
          </a:p>
          <a:p>
            <a:pPr marL="0" indent="0" algn="ctr" rtl="1">
              <a:lnSpc>
                <a:spcPct val="250000"/>
              </a:lnSpc>
              <a:buNone/>
            </a:pPr>
            <a:endParaRPr lang="en-US" dirty="0"/>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44722" y="858364"/>
            <a:ext cx="9272788" cy="3344670"/>
          </a:xfrm>
          <a:prstGeom prst="rect">
            <a:avLst/>
          </a:prstGeom>
        </p:spPr>
      </p:pic>
    </p:spTree>
    <p:extLst>
      <p:ext uri="{BB962C8B-B14F-4D97-AF65-F5344CB8AC3E}">
        <p14:creationId xmlns:p14="http://schemas.microsoft.com/office/powerpoint/2010/main" val="302651811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79926" y="5762615"/>
            <a:ext cx="11432145" cy="769512"/>
          </a:xfrm>
        </p:spPr>
        <p:txBody>
          <a:bodyPr>
            <a:normAutofit fontScale="90000"/>
          </a:bodyPr>
          <a:lstStyle/>
          <a:p>
            <a:pPr algn="just" rtl="1"/>
            <a:r>
              <a:rPr lang="fa-IR" sz="2400" dirty="0">
                <a:solidFill>
                  <a:schemeClr val="tx1"/>
                </a:solidFill>
              </a:rPr>
              <a:t>توضیحاتی در رابطه با مدلاین، با استفاده از </a:t>
            </a:r>
            <a:r>
              <a:rPr lang="en-US" sz="2400" dirty="0">
                <a:solidFill>
                  <a:schemeClr val="tx1"/>
                </a:solidFill>
              </a:rPr>
              <a:t>PMC </a:t>
            </a:r>
            <a:r>
              <a:rPr lang="fa-IR" sz="2400" dirty="0">
                <a:solidFill>
                  <a:schemeClr val="tx1"/>
                </a:solidFill>
              </a:rPr>
              <a:t>می‌توانید مقالات را به صورت رایگان دانلود کنید.</a:t>
            </a:r>
            <a:endParaRPr lang="en-US" sz="2400" dirty="0">
              <a:solidFill>
                <a:schemeClr val="tx1"/>
              </a:solidFill>
            </a:endParaRPr>
          </a:p>
        </p:txBody>
      </p:sp>
      <p:sp>
        <p:nvSpPr>
          <p:cNvPr id="3" name="Subtitle 2"/>
          <p:cNvSpPr>
            <a:spLocks noGrp="1"/>
          </p:cNvSpPr>
          <p:nvPr>
            <p:ph type="subTitle" idx="1"/>
          </p:nvPr>
        </p:nvSpPr>
        <p:spPr>
          <a:xfrm>
            <a:off x="2975579" y="746292"/>
            <a:ext cx="8915399" cy="1126283"/>
          </a:xfrm>
        </p:spPr>
        <p:txBody>
          <a:bodyPr/>
          <a:lstStyle/>
          <a:p>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153" y="0"/>
            <a:ext cx="12191999" cy="5927503"/>
          </a:xfrm>
          <a:prstGeom prst="rect">
            <a:avLst/>
          </a:prstGeom>
        </p:spPr>
      </p:pic>
    </p:spTree>
    <p:extLst>
      <p:ext uri="{BB962C8B-B14F-4D97-AF65-F5344CB8AC3E}">
        <p14:creationId xmlns:p14="http://schemas.microsoft.com/office/powerpoint/2010/main" val="420177807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43075" y="446757"/>
            <a:ext cx="10122794" cy="1280890"/>
          </a:xfrm>
        </p:spPr>
        <p:txBody>
          <a:bodyPr>
            <a:normAutofit/>
          </a:bodyPr>
          <a:lstStyle/>
          <a:p>
            <a:pPr algn="ctr" rtl="1" fontAlgn="base">
              <a:lnSpc>
                <a:spcPct val="150000"/>
              </a:lnSpc>
            </a:pPr>
            <a:r>
              <a:rPr lang="fa-IR" sz="2800" dirty="0" smtClean="0">
                <a:cs typeface="+mn-cs"/>
              </a:rPr>
              <a:t>ویژگی</a:t>
            </a:r>
            <a:r>
              <a:rPr lang="en-US" sz="2800" dirty="0" smtClean="0">
                <a:cs typeface="+mn-cs"/>
              </a:rPr>
              <a:t> </a:t>
            </a:r>
            <a:r>
              <a:rPr lang="fa-IR" sz="2800" dirty="0" smtClean="0">
                <a:cs typeface="+mn-cs"/>
              </a:rPr>
              <a:t>وامکانات </a:t>
            </a:r>
            <a:r>
              <a:rPr lang="en-US" sz="2800" dirty="0" err="1" smtClean="0">
                <a:cs typeface="+mn-cs"/>
              </a:rPr>
              <a:t>Pubmed</a:t>
            </a:r>
            <a:endParaRPr lang="en-US" sz="2800" dirty="0">
              <a:cs typeface="+mn-cs"/>
            </a:endParaRPr>
          </a:p>
        </p:txBody>
      </p:sp>
      <p:sp>
        <p:nvSpPr>
          <p:cNvPr id="3" name="Content Placeholder 2"/>
          <p:cNvSpPr>
            <a:spLocks noGrp="1"/>
          </p:cNvSpPr>
          <p:nvPr>
            <p:ph idx="1"/>
          </p:nvPr>
        </p:nvSpPr>
        <p:spPr>
          <a:xfrm>
            <a:off x="1419225" y="1381125"/>
            <a:ext cx="9915525" cy="4044322"/>
          </a:xfrm>
        </p:spPr>
        <p:txBody>
          <a:bodyPr>
            <a:normAutofit fontScale="25000" lnSpcReduction="20000"/>
          </a:bodyPr>
          <a:lstStyle/>
          <a:p>
            <a:pPr algn="just" rtl="1">
              <a:lnSpc>
                <a:spcPct val="170000"/>
              </a:lnSpc>
              <a:buFont typeface="Arial" panose="020B0604020202020204" pitchFamily="34" charset="0"/>
              <a:buChar char="•"/>
            </a:pPr>
            <a:r>
              <a:rPr lang="fa-IR" sz="6400" dirty="0" smtClean="0"/>
              <a:t>جستجوی ساده و پیشرفته (کلیدواژه ای)</a:t>
            </a:r>
          </a:p>
          <a:p>
            <a:pPr algn="just" rtl="1">
              <a:lnSpc>
                <a:spcPct val="170000"/>
              </a:lnSpc>
              <a:buFont typeface="Arial" panose="020B0604020202020204" pitchFamily="34" charset="0"/>
              <a:buChar char="•"/>
            </a:pPr>
            <a:r>
              <a:rPr lang="ar-SA" sz="6400" dirty="0"/>
              <a:t>جستجوی موضوعی از طریق اصطلاحنامه </a:t>
            </a:r>
            <a:r>
              <a:rPr lang="fa-IR" sz="6400" dirty="0" smtClean="0"/>
              <a:t>(</a:t>
            </a:r>
            <a:r>
              <a:rPr lang="en-US" sz="6400" dirty="0" err="1" smtClean="0"/>
              <a:t>MeSH</a:t>
            </a:r>
            <a:r>
              <a:rPr lang="en-US" sz="6400" dirty="0" smtClean="0"/>
              <a:t> </a:t>
            </a:r>
            <a:r>
              <a:rPr lang="en-US" sz="6400" dirty="0"/>
              <a:t>(Medical Subject </a:t>
            </a:r>
            <a:r>
              <a:rPr lang="en-US" sz="6400" dirty="0" err="1" smtClean="0"/>
              <a:t>Headig</a:t>
            </a:r>
            <a:r>
              <a:rPr lang="fa-IR" sz="6400" dirty="0" smtClean="0"/>
              <a:t>)</a:t>
            </a:r>
          </a:p>
          <a:p>
            <a:pPr algn="just" rtl="1">
              <a:lnSpc>
                <a:spcPct val="170000"/>
              </a:lnSpc>
              <a:buFont typeface="Arial" panose="020B0604020202020204" pitchFamily="34" charset="0"/>
              <a:buChar char="•"/>
            </a:pPr>
            <a:r>
              <a:rPr lang="fa-IR" sz="6400" dirty="0" smtClean="0"/>
              <a:t>بازیابی جستجوی انجام شده در پایگاه</a:t>
            </a:r>
          </a:p>
          <a:p>
            <a:pPr algn="r" rtl="1">
              <a:lnSpc>
                <a:spcPct val="170000"/>
              </a:lnSpc>
              <a:buFont typeface="Arial" panose="020B0604020202020204" pitchFamily="34" charset="0"/>
              <a:buChar char="•"/>
            </a:pPr>
            <a:r>
              <a:rPr lang="fa-IR" sz="6400" dirty="0"/>
              <a:t>ابزار پیوند به پایگاه ها و ناشران خارج از پابمد </a:t>
            </a:r>
            <a:endParaRPr lang="fa-IR" sz="6400" dirty="0" smtClean="0"/>
          </a:p>
          <a:p>
            <a:pPr algn="r" rtl="1">
              <a:lnSpc>
                <a:spcPct val="170000"/>
              </a:lnSpc>
              <a:buFont typeface="Arial" panose="020B0604020202020204" pitchFamily="34" charset="0"/>
              <a:buChar char="•"/>
            </a:pPr>
            <a:r>
              <a:rPr lang="fa-IR" sz="6400" dirty="0"/>
              <a:t>پیش نمایش قطعه ای از چکیده مطالب موجود در صفحه نتایج </a:t>
            </a:r>
            <a:endParaRPr lang="fa-IR" sz="6400" dirty="0" smtClean="0"/>
          </a:p>
          <a:p>
            <a:pPr algn="r" rtl="1">
              <a:lnSpc>
                <a:spcPct val="170000"/>
              </a:lnSpc>
              <a:buFont typeface="Arial" panose="020B0604020202020204" pitchFamily="34" charset="0"/>
              <a:buChar char="•"/>
            </a:pPr>
            <a:r>
              <a:rPr lang="fa-IR" sz="6400" dirty="0"/>
              <a:t>امکان استناد در قالب دلخواه </a:t>
            </a:r>
            <a:endParaRPr lang="fa-IR" sz="6400" dirty="0" smtClean="0"/>
          </a:p>
          <a:p>
            <a:pPr algn="r" rtl="1">
              <a:lnSpc>
                <a:spcPct val="170000"/>
              </a:lnSpc>
              <a:buFont typeface="Arial" panose="020B0604020202020204" pitchFamily="34" charset="0"/>
              <a:buChar char="•"/>
            </a:pPr>
            <a:r>
              <a:rPr lang="fa-IR" sz="6400" dirty="0"/>
              <a:t>امکان اشتراک گذاری یک رکورد از طریق رسانه های اجتماعی یا پیوند </a:t>
            </a:r>
            <a:r>
              <a:rPr lang="fa-IR" sz="6400" dirty="0" smtClean="0"/>
              <a:t>مجدد</a:t>
            </a:r>
          </a:p>
          <a:p>
            <a:pPr marL="0" indent="0" algn="r" rtl="1">
              <a:lnSpc>
                <a:spcPct val="170000"/>
              </a:lnSpc>
              <a:buNone/>
            </a:pPr>
            <a:r>
              <a:rPr lang="fa-IR" dirty="0"/>
              <a:t/>
            </a:r>
            <a:br>
              <a:rPr lang="fa-IR" dirty="0"/>
            </a:br>
            <a:r>
              <a:rPr lang="fa-IR" dirty="0"/>
              <a:t/>
            </a:r>
            <a:br>
              <a:rPr lang="fa-IR" dirty="0"/>
            </a:br>
            <a:r>
              <a:rPr lang="fa-IR" dirty="0"/>
              <a:t/>
            </a:r>
            <a:br>
              <a:rPr lang="fa-IR" dirty="0"/>
            </a:br>
            <a:r>
              <a:rPr lang="fa-IR" dirty="0"/>
              <a:t/>
            </a:r>
            <a:br>
              <a:rPr lang="fa-IR" dirty="0"/>
            </a:br>
            <a:r>
              <a:rPr lang="fa-IR" dirty="0"/>
              <a:t/>
            </a:r>
            <a:br>
              <a:rPr lang="fa-IR" dirty="0"/>
            </a:br>
            <a:endParaRPr lang="en-US" dirty="0"/>
          </a:p>
        </p:txBody>
      </p:sp>
    </p:spTree>
    <p:extLst>
      <p:ext uri="{BB962C8B-B14F-4D97-AF65-F5344CB8AC3E}">
        <p14:creationId xmlns:p14="http://schemas.microsoft.com/office/powerpoint/2010/main" val="356168843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92477" y="597805"/>
            <a:ext cx="8911687" cy="1280890"/>
          </a:xfrm>
        </p:spPr>
        <p:txBody>
          <a:bodyPr>
            <a:normAutofit/>
          </a:bodyPr>
          <a:lstStyle/>
          <a:p>
            <a:pPr algn="ctr" rtl="1"/>
            <a:r>
              <a:rPr lang="fa-IR" sz="1800" dirty="0" smtClean="0"/>
              <a:t>چطور یک جستجوی موفق داشته باشیم</a:t>
            </a:r>
            <a:endParaRPr lang="en-US" sz="1800" dirty="0"/>
          </a:p>
        </p:txBody>
      </p:sp>
      <p:sp>
        <p:nvSpPr>
          <p:cNvPr id="3" name="Content Placeholder 2"/>
          <p:cNvSpPr>
            <a:spLocks noGrp="1"/>
          </p:cNvSpPr>
          <p:nvPr>
            <p:ph idx="1"/>
          </p:nvPr>
        </p:nvSpPr>
        <p:spPr>
          <a:xfrm>
            <a:off x="1809616" y="1880573"/>
            <a:ext cx="9094787" cy="3777622"/>
          </a:xfrm>
        </p:spPr>
        <p:txBody>
          <a:bodyPr>
            <a:normAutofit fontScale="92500" lnSpcReduction="10000"/>
          </a:bodyPr>
          <a:lstStyle/>
          <a:p>
            <a:pPr algn="r" rtl="1">
              <a:lnSpc>
                <a:spcPct val="250000"/>
              </a:lnSpc>
              <a:buFontTx/>
              <a:buChar char="-"/>
            </a:pPr>
            <a:r>
              <a:rPr lang="fa-IR" dirty="0" smtClean="0"/>
              <a:t>تعیین موضوع جستجو  ( نارسایی کلیه در کودکان)</a:t>
            </a:r>
          </a:p>
          <a:p>
            <a:pPr algn="r" rtl="1">
              <a:lnSpc>
                <a:spcPct val="250000"/>
              </a:lnSpc>
              <a:buFontTx/>
              <a:buChar char="-"/>
            </a:pPr>
            <a:r>
              <a:rPr lang="fa-IR" dirty="0" smtClean="0"/>
              <a:t>انتخای کلید واژه ها و مترادف</a:t>
            </a:r>
            <a:r>
              <a:rPr lang="en-US" dirty="0" smtClean="0"/>
              <a:t> </a:t>
            </a:r>
            <a:r>
              <a:rPr lang="fa-IR" dirty="0" smtClean="0"/>
              <a:t> ها ( کودکان/اطفال/بچه ها)</a:t>
            </a:r>
          </a:p>
          <a:p>
            <a:pPr algn="r" rtl="1">
              <a:lnSpc>
                <a:spcPct val="250000"/>
              </a:lnSpc>
              <a:buFontTx/>
              <a:buChar char="-"/>
            </a:pPr>
            <a:r>
              <a:rPr lang="fa-IR" dirty="0" smtClean="0"/>
              <a:t>انتخاب موتور جستجو یا پایگاه اطلاعاتی مناسب</a:t>
            </a:r>
          </a:p>
          <a:p>
            <a:pPr algn="r" rtl="1">
              <a:lnSpc>
                <a:spcPct val="250000"/>
              </a:lnSpc>
              <a:buFontTx/>
              <a:buChar char="-"/>
            </a:pPr>
            <a:r>
              <a:rPr lang="fa-IR" dirty="0" smtClean="0"/>
              <a:t>تعیین استراتژی  مناسب جستجو</a:t>
            </a:r>
          </a:p>
          <a:p>
            <a:pPr algn="r" rtl="1">
              <a:buFontTx/>
              <a:buChar char="-"/>
            </a:pPr>
            <a:endParaRPr lang="fa-IR" dirty="0" smtClean="0"/>
          </a:p>
          <a:p>
            <a:pPr marL="0" indent="0" algn="r" rtl="1">
              <a:buNone/>
            </a:pPr>
            <a:r>
              <a:rPr lang="fa-IR" dirty="0"/>
              <a:t> </a:t>
            </a:r>
            <a:r>
              <a:rPr lang="fa-IR" dirty="0" smtClean="0"/>
              <a:t>    </a:t>
            </a:r>
            <a:endParaRPr lang="en-US" dirty="0"/>
          </a:p>
        </p:txBody>
      </p:sp>
    </p:spTree>
    <p:extLst>
      <p:ext uri="{BB962C8B-B14F-4D97-AF65-F5344CB8AC3E}">
        <p14:creationId xmlns:p14="http://schemas.microsoft.com/office/powerpoint/2010/main" val="96770898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40475" y="671735"/>
            <a:ext cx="8911687" cy="1280890"/>
          </a:xfrm>
        </p:spPr>
        <p:txBody>
          <a:bodyPr>
            <a:normAutofit/>
          </a:bodyPr>
          <a:lstStyle/>
          <a:p>
            <a:pPr algn="r" rtl="1"/>
            <a:r>
              <a:rPr lang="fa-IR" sz="2400" dirty="0" smtClean="0"/>
              <a:t>استراتژی جستجو : عملگرهای بولین </a:t>
            </a:r>
            <a:r>
              <a:rPr lang="fa-IR" sz="2400" b="1" dirty="0" smtClean="0">
                <a:solidFill>
                  <a:schemeClr val="accent4">
                    <a:lumMod val="75000"/>
                  </a:schemeClr>
                </a:solidFill>
                <a:latin typeface="Bell MT" panose="02020503060305020303" pitchFamily="18" charset="0"/>
                <a:cs typeface="B Nazanin" panose="00000400000000000000" pitchFamily="2" charset="-78"/>
              </a:rPr>
              <a:t>(</a:t>
            </a:r>
            <a:r>
              <a:rPr lang="en-US" sz="2400" b="1" dirty="0">
                <a:solidFill>
                  <a:schemeClr val="accent4">
                    <a:lumMod val="75000"/>
                  </a:schemeClr>
                </a:solidFill>
                <a:latin typeface="Bell MT" panose="02020503060305020303" pitchFamily="18" charset="0"/>
                <a:cs typeface="B Nazanin" panose="00000400000000000000" pitchFamily="2" charset="-78"/>
              </a:rPr>
              <a:t>Boolean Operators</a:t>
            </a:r>
            <a:r>
              <a:rPr lang="fa-IR" sz="2400" b="1" dirty="0" smtClean="0">
                <a:solidFill>
                  <a:schemeClr val="accent4">
                    <a:lumMod val="75000"/>
                  </a:schemeClr>
                </a:solidFill>
                <a:latin typeface="Bell MT" panose="02020503060305020303" pitchFamily="18" charset="0"/>
                <a:cs typeface="B Nazanin" panose="00000400000000000000" pitchFamily="2" charset="-78"/>
              </a:rPr>
              <a:t>)</a:t>
            </a:r>
            <a:endParaRPr lang="en-US" sz="2400" dirty="0">
              <a:solidFill>
                <a:schemeClr val="accent4">
                  <a:lumMod val="75000"/>
                </a:schemeClr>
              </a:solidFill>
            </a:endParaRPr>
          </a:p>
        </p:txBody>
      </p:sp>
      <p:sp>
        <p:nvSpPr>
          <p:cNvPr id="3" name="Content Placeholder 2"/>
          <p:cNvSpPr>
            <a:spLocks noGrp="1"/>
          </p:cNvSpPr>
          <p:nvPr>
            <p:ph idx="1"/>
          </p:nvPr>
        </p:nvSpPr>
        <p:spPr>
          <a:xfrm>
            <a:off x="1485901" y="1552626"/>
            <a:ext cx="9582150" cy="4253872"/>
          </a:xfrm>
        </p:spPr>
        <p:txBody>
          <a:bodyPr>
            <a:normAutofit/>
          </a:bodyPr>
          <a:lstStyle/>
          <a:p>
            <a:pPr marL="0" indent="0" algn="r" rtl="1">
              <a:lnSpc>
                <a:spcPct val="200000"/>
              </a:lnSpc>
              <a:buNone/>
            </a:pPr>
            <a:r>
              <a:rPr lang="fa-IR" sz="1600" dirty="0" smtClean="0"/>
              <a:t>-  </a:t>
            </a:r>
            <a:r>
              <a:rPr lang="fa-IR" sz="1600" dirty="0"/>
              <a:t>به منظور گسترش دادن یا محدود کردن دامنه جستجو </a:t>
            </a:r>
          </a:p>
          <a:p>
            <a:pPr algn="r" rtl="1">
              <a:lnSpc>
                <a:spcPct val="100000"/>
              </a:lnSpc>
              <a:buFontTx/>
              <a:buChar char="-"/>
            </a:pPr>
            <a:r>
              <a:rPr lang="fa-IR" sz="1600" dirty="0"/>
              <a:t> نتایج دقیق و مرتبط </a:t>
            </a:r>
          </a:p>
          <a:p>
            <a:pPr marL="0" indent="0" algn="r" rtl="1">
              <a:lnSpc>
                <a:spcPct val="100000"/>
              </a:lnSpc>
              <a:buNone/>
            </a:pPr>
            <a:endParaRPr lang="fa-IR" sz="1600" dirty="0"/>
          </a:p>
          <a:p>
            <a:pPr algn="r" rtl="1">
              <a:lnSpc>
                <a:spcPct val="150000"/>
              </a:lnSpc>
              <a:buFontTx/>
              <a:buChar char="-"/>
            </a:pPr>
            <a:r>
              <a:rPr lang="fa-IR" sz="1600" dirty="0">
                <a:solidFill>
                  <a:schemeClr val="accent4">
                    <a:lumMod val="75000"/>
                  </a:schemeClr>
                </a:solidFill>
              </a:rPr>
              <a:t>(و)</a:t>
            </a:r>
            <a:r>
              <a:rPr lang="en-US" sz="1600" dirty="0" smtClean="0">
                <a:solidFill>
                  <a:schemeClr val="accent4">
                    <a:lumMod val="75000"/>
                  </a:schemeClr>
                </a:solidFill>
              </a:rPr>
              <a:t>AND</a:t>
            </a:r>
            <a:r>
              <a:rPr lang="fa-IR" sz="1600" dirty="0" smtClean="0">
                <a:solidFill>
                  <a:schemeClr val="accent4">
                    <a:lumMod val="75000"/>
                  </a:schemeClr>
                </a:solidFill>
              </a:rPr>
              <a:t>: </a:t>
            </a:r>
            <a:r>
              <a:rPr lang="fa-IR" sz="1600" dirty="0" smtClean="0"/>
              <a:t>جستجو </a:t>
            </a:r>
            <a:r>
              <a:rPr lang="fa-IR" sz="1600" dirty="0"/>
              <a:t>را محدود می کند </a:t>
            </a:r>
            <a:br>
              <a:rPr lang="fa-IR" sz="1600" dirty="0"/>
            </a:br>
            <a:r>
              <a:rPr lang="fa-IR" sz="1600" dirty="0" smtClean="0"/>
              <a:t>تمام کلیدواژه هایی </a:t>
            </a:r>
            <a:r>
              <a:rPr lang="fa-IR" sz="1600" dirty="0"/>
              <a:t>که در </a:t>
            </a:r>
            <a:r>
              <a:rPr lang="fa-IR" sz="1600" dirty="0" smtClean="0"/>
              <a:t>عبارت جستجو بکاربرده </a:t>
            </a:r>
            <a:r>
              <a:rPr lang="fa-IR" sz="1600" dirty="0"/>
              <a:t>شده است را بازیابی </a:t>
            </a:r>
            <a:r>
              <a:rPr lang="fa-IR" sz="1600" dirty="0" smtClean="0"/>
              <a:t>میکند.</a:t>
            </a:r>
            <a:endParaRPr lang="en-US" sz="1600" dirty="0" smtClean="0"/>
          </a:p>
          <a:p>
            <a:pPr algn="r" rtl="1">
              <a:lnSpc>
                <a:spcPct val="150000"/>
              </a:lnSpc>
              <a:buFontTx/>
              <a:buChar char="-"/>
            </a:pPr>
            <a:r>
              <a:rPr lang="fa-IR" dirty="0"/>
              <a:t/>
            </a:r>
            <a:br>
              <a:rPr lang="fa-IR" dirty="0"/>
            </a:br>
            <a:r>
              <a:rPr lang="fa-IR" dirty="0" smtClean="0"/>
              <a:t>                                </a:t>
            </a:r>
            <a:r>
              <a:rPr lang="en-US" b="1" dirty="0">
                <a:solidFill>
                  <a:schemeClr val="tx1"/>
                </a:solidFill>
                <a:latin typeface="Arial Black" panose="020B0A04020102020204" pitchFamily="34" charset="0"/>
              </a:rPr>
              <a:t>Kidney failure </a:t>
            </a:r>
            <a:r>
              <a:rPr lang="en-US" b="1" dirty="0">
                <a:solidFill>
                  <a:srgbClr val="C00000"/>
                </a:solidFill>
                <a:latin typeface="Arial Black" panose="020B0A04020102020204" pitchFamily="34" charset="0"/>
              </a:rPr>
              <a:t>AND</a:t>
            </a:r>
            <a:r>
              <a:rPr lang="en-US" b="1" dirty="0">
                <a:solidFill>
                  <a:schemeClr val="tx1"/>
                </a:solidFill>
                <a:latin typeface="Arial Black" panose="020B0A04020102020204" pitchFamily="34" charset="0"/>
              </a:rPr>
              <a:t> children </a:t>
            </a:r>
            <a:r>
              <a:rPr lang="fa-IR" dirty="0" smtClean="0"/>
              <a:t> </a:t>
            </a:r>
            <a:r>
              <a:rPr lang="en-US" dirty="0" smtClean="0"/>
              <a:t>  </a:t>
            </a:r>
            <a:r>
              <a:rPr lang="fa-IR" dirty="0" smtClean="0"/>
              <a:t>                                                                    </a:t>
            </a:r>
            <a:r>
              <a:rPr lang="fa-IR" dirty="0"/>
              <a:t/>
            </a:r>
            <a:br>
              <a:rPr lang="fa-IR" dirty="0"/>
            </a:br>
            <a:r>
              <a:rPr lang="en-US" dirty="0"/>
              <a:t/>
            </a:r>
            <a:br>
              <a:rPr lang="en-US" dirty="0"/>
            </a:br>
            <a:endParaRPr lang="en-US" b="1" dirty="0">
              <a:latin typeface="Bell MT" panose="02020503060305020303" pitchFamily="18" charset="0"/>
              <a:cs typeface="B Nazanin" panose="00000400000000000000" pitchFamily="2" charset="-78"/>
            </a:endParaRPr>
          </a:p>
          <a:p>
            <a:pPr marL="0" indent="0" algn="just" rtl="1">
              <a:buNone/>
            </a:pPr>
            <a:endParaRPr lang="fa-IR" dirty="0" smtClean="0"/>
          </a:p>
          <a:p>
            <a:pPr marL="0" indent="0" algn="ctr" rtl="1">
              <a:buNone/>
            </a:pPr>
            <a:endParaRPr lang="en-US" dirty="0"/>
          </a:p>
        </p:txBody>
      </p:sp>
      <p:pic>
        <p:nvPicPr>
          <p:cNvPr id="4" name="Picture 3">
            <a:extLst>
              <a:ext uri="{FF2B5EF4-FFF2-40B4-BE49-F238E27FC236}">
                <a16:creationId xmlns="" xmlns:a16="http://schemas.microsoft.com/office/drawing/2014/main" id="{247E6012-7E3B-4D20-8709-7CD7512ED49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41864" y="3735576"/>
            <a:ext cx="1705213" cy="1204031"/>
          </a:xfrm>
          <a:prstGeom prst="rect">
            <a:avLst/>
          </a:prstGeom>
        </p:spPr>
      </p:pic>
    </p:spTree>
    <p:extLst>
      <p:ext uri="{BB962C8B-B14F-4D97-AF65-F5344CB8AC3E}">
        <p14:creationId xmlns:p14="http://schemas.microsoft.com/office/powerpoint/2010/main" val="43137971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ph idx="1"/>
          </p:nvPr>
        </p:nvSpPr>
        <p:spPr>
          <a:xfrm>
            <a:off x="1935877" y="579550"/>
            <a:ext cx="9552077" cy="6104585"/>
          </a:xfrm>
        </p:spPr>
        <p:txBody>
          <a:bodyPr>
            <a:normAutofit/>
          </a:bodyPr>
          <a:lstStyle/>
          <a:p>
            <a:pPr algn="r" rtl="1">
              <a:lnSpc>
                <a:spcPct val="150000"/>
              </a:lnSpc>
            </a:pPr>
            <a:r>
              <a:rPr lang="fa-IR" dirty="0">
                <a:latin typeface="Bell MT" panose="02020503060305020303" pitchFamily="18" charset="0"/>
              </a:rPr>
              <a:t> </a:t>
            </a:r>
            <a:r>
              <a:rPr lang="fa-IR" sz="1600" dirty="0" smtClean="0">
                <a:solidFill>
                  <a:schemeClr val="accent4">
                    <a:lumMod val="75000"/>
                  </a:schemeClr>
                </a:solidFill>
              </a:rPr>
              <a:t>(یا)</a:t>
            </a:r>
            <a:r>
              <a:rPr lang="en-US" sz="1600" dirty="0" smtClean="0">
                <a:solidFill>
                  <a:schemeClr val="accent4">
                    <a:lumMod val="75000"/>
                  </a:schemeClr>
                </a:solidFill>
              </a:rPr>
              <a:t>OR </a:t>
            </a:r>
            <a:r>
              <a:rPr lang="fa-IR" sz="1600" dirty="0" smtClean="0">
                <a:solidFill>
                  <a:schemeClr val="accent4">
                    <a:lumMod val="75000"/>
                  </a:schemeClr>
                </a:solidFill>
              </a:rPr>
              <a:t>:</a:t>
            </a:r>
            <a:r>
              <a:rPr lang="fa-IR" sz="1600" b="1" dirty="0" smtClean="0">
                <a:latin typeface="Bell MT" panose="02020503060305020303" pitchFamily="18" charset="0"/>
                <a:cs typeface="B Nazanin" panose="00000400000000000000" pitchFamily="2" charset="-78"/>
              </a:rPr>
              <a:t> </a:t>
            </a:r>
            <a:r>
              <a:rPr lang="fa-IR" sz="1600" dirty="0"/>
              <a:t>جستجو را گسترده میکند </a:t>
            </a:r>
            <a:r>
              <a:rPr lang="fa-IR" sz="1600" dirty="0" smtClean="0"/>
              <a:t>.</a:t>
            </a:r>
            <a:r>
              <a:rPr lang="fa-IR" sz="1600" dirty="0"/>
              <a:t/>
            </a:r>
            <a:br>
              <a:rPr lang="fa-IR" sz="1600" dirty="0"/>
            </a:br>
            <a:r>
              <a:rPr lang="fa-IR" sz="1600" dirty="0" smtClean="0"/>
              <a:t>برای </a:t>
            </a:r>
            <a:r>
              <a:rPr lang="fa-IR" sz="1600" dirty="0"/>
              <a:t>بازیابی حداقل یکی از کلید </a:t>
            </a:r>
            <a:r>
              <a:rPr lang="fa-IR" sz="1600" dirty="0" smtClean="0"/>
              <a:t>واژه ها و مفاهیم مورد جستجو </a:t>
            </a:r>
            <a:r>
              <a:rPr lang="fa-IR" sz="1600" dirty="0"/>
              <a:t>به کار میرود </a:t>
            </a:r>
            <a:r>
              <a:rPr lang="en-US" sz="1400" dirty="0" smtClean="0"/>
              <a:t>.</a:t>
            </a:r>
          </a:p>
          <a:p>
            <a:pPr marL="0" indent="0" algn="r" rtl="1">
              <a:buNone/>
            </a:pPr>
            <a:endParaRPr lang="en-US" dirty="0"/>
          </a:p>
          <a:p>
            <a:pPr marL="0" indent="0" algn="r" rtl="1">
              <a:buNone/>
            </a:pPr>
            <a:endParaRPr lang="en-US" dirty="0" smtClean="0"/>
          </a:p>
          <a:p>
            <a:pPr marL="0" indent="0" algn="r" rtl="1">
              <a:buNone/>
            </a:pPr>
            <a:r>
              <a:rPr lang="en-US" sz="2000" b="1" dirty="0"/>
              <a:t>Child </a:t>
            </a:r>
            <a:r>
              <a:rPr lang="en-US" sz="2000" b="1" dirty="0">
                <a:solidFill>
                  <a:srgbClr val="C00000"/>
                </a:solidFill>
              </a:rPr>
              <a:t>OR</a:t>
            </a:r>
            <a:r>
              <a:rPr lang="en-US" sz="2000" b="1" dirty="0"/>
              <a:t> children </a:t>
            </a:r>
            <a:r>
              <a:rPr lang="en-US" sz="2000" b="1" dirty="0">
                <a:solidFill>
                  <a:srgbClr val="C00000"/>
                </a:solidFill>
              </a:rPr>
              <a:t>OR</a:t>
            </a:r>
            <a:r>
              <a:rPr lang="en-US" sz="2000" b="1" dirty="0"/>
              <a:t> kids </a:t>
            </a:r>
            <a:r>
              <a:rPr lang="en-US" sz="1900" dirty="0">
                <a:solidFill>
                  <a:schemeClr val="accent4">
                    <a:lumMod val="75000"/>
                  </a:schemeClr>
                </a:solidFill>
              </a:rPr>
              <a:t/>
            </a:r>
            <a:br>
              <a:rPr lang="en-US" sz="1900" dirty="0">
                <a:solidFill>
                  <a:schemeClr val="accent4">
                    <a:lumMod val="75000"/>
                  </a:schemeClr>
                </a:solidFill>
              </a:rPr>
            </a:br>
            <a:r>
              <a:rPr lang="fa-IR" sz="1900" dirty="0">
                <a:solidFill>
                  <a:schemeClr val="accent4">
                    <a:lumMod val="75000"/>
                  </a:schemeClr>
                </a:solidFill>
              </a:rPr>
              <a:t/>
            </a:r>
            <a:br>
              <a:rPr lang="fa-IR" sz="1900" dirty="0">
                <a:solidFill>
                  <a:schemeClr val="accent4">
                    <a:lumMod val="75000"/>
                  </a:schemeClr>
                </a:solidFill>
              </a:rPr>
            </a:br>
            <a:endParaRPr lang="fa-IR" sz="1900" dirty="0" smtClean="0">
              <a:solidFill>
                <a:schemeClr val="accent4">
                  <a:lumMod val="75000"/>
                </a:schemeClr>
              </a:solidFill>
            </a:endParaRPr>
          </a:p>
          <a:p>
            <a:pPr marL="0" indent="0" algn="r" rtl="1">
              <a:buNone/>
            </a:pPr>
            <a:endParaRPr lang="fa-IR" sz="1900" b="1" dirty="0">
              <a:solidFill>
                <a:schemeClr val="accent4">
                  <a:lumMod val="75000"/>
                </a:schemeClr>
              </a:solidFill>
              <a:cs typeface="B Nazanin" panose="00000400000000000000" pitchFamily="2" charset="-78"/>
            </a:endParaRPr>
          </a:p>
          <a:p>
            <a:pPr algn="r" rtl="1">
              <a:lnSpc>
                <a:spcPct val="150000"/>
              </a:lnSpc>
            </a:pPr>
            <a:r>
              <a:rPr lang="fa-IR" sz="1600" dirty="0" smtClean="0">
                <a:solidFill>
                  <a:schemeClr val="accent4">
                    <a:lumMod val="75000"/>
                  </a:schemeClr>
                </a:solidFill>
              </a:rPr>
              <a:t>(نه)</a:t>
            </a:r>
            <a:r>
              <a:rPr lang="en-US" sz="1600" dirty="0">
                <a:solidFill>
                  <a:schemeClr val="accent4">
                    <a:lumMod val="75000"/>
                  </a:schemeClr>
                </a:solidFill>
              </a:rPr>
              <a:t> NOT</a:t>
            </a:r>
            <a:r>
              <a:rPr lang="fa-IR" sz="1600" dirty="0" smtClean="0">
                <a:solidFill>
                  <a:schemeClr val="accent4">
                    <a:lumMod val="75000"/>
                  </a:schemeClr>
                </a:solidFill>
              </a:rPr>
              <a:t> </a:t>
            </a:r>
            <a:r>
              <a:rPr lang="fa-IR" sz="1600" b="1" dirty="0">
                <a:solidFill>
                  <a:srgbClr val="C00000"/>
                </a:solidFill>
                <a:latin typeface="Bell MT" panose="02020503060305020303" pitchFamily="18" charset="0"/>
                <a:cs typeface="B Nazanin" panose="00000400000000000000" pitchFamily="2" charset="-78"/>
              </a:rPr>
              <a:t>: </a:t>
            </a:r>
            <a:r>
              <a:rPr lang="fa-IR" sz="1600" dirty="0"/>
              <a:t>برای </a:t>
            </a:r>
            <a:r>
              <a:rPr lang="fa-IR" sz="1600" b="1" dirty="0"/>
              <a:t>حذف </a:t>
            </a:r>
            <a:r>
              <a:rPr lang="fa-IR" sz="1600" dirty="0"/>
              <a:t>یک مفهوم یا یک </a:t>
            </a:r>
            <a:r>
              <a:rPr lang="fa-IR" sz="1600" dirty="0" smtClean="0"/>
              <a:t>کلیدواژه</a:t>
            </a:r>
            <a:r>
              <a:rPr lang="en-US" sz="1600" dirty="0" smtClean="0"/>
              <a:t> </a:t>
            </a:r>
            <a:r>
              <a:rPr lang="fa-IR" sz="1600" dirty="0" smtClean="0"/>
              <a:t>از </a:t>
            </a:r>
            <a:r>
              <a:rPr lang="fa-IR" sz="1600" dirty="0"/>
              <a:t>جستجو به کار میرود </a:t>
            </a:r>
            <a:r>
              <a:rPr lang="en-US" sz="1600" dirty="0" smtClean="0"/>
              <a:t>.</a:t>
            </a:r>
          </a:p>
          <a:p>
            <a:pPr marL="0" indent="0" algn="r" rtl="1">
              <a:lnSpc>
                <a:spcPct val="150000"/>
              </a:lnSpc>
              <a:buNone/>
            </a:pPr>
            <a:endParaRPr lang="en-US" sz="1400" dirty="0"/>
          </a:p>
          <a:p>
            <a:pPr marL="0" indent="0" algn="r" rtl="1">
              <a:lnSpc>
                <a:spcPct val="150000"/>
              </a:lnSpc>
              <a:buNone/>
            </a:pPr>
            <a:r>
              <a:rPr lang="en-US" sz="2000" b="1" dirty="0"/>
              <a:t>Diabetes </a:t>
            </a:r>
            <a:r>
              <a:rPr lang="en-US" sz="2000" b="1" dirty="0">
                <a:solidFill>
                  <a:srgbClr val="C00000"/>
                </a:solidFill>
              </a:rPr>
              <a:t>AND NOT </a:t>
            </a:r>
            <a:r>
              <a:rPr lang="en-US" sz="2000" b="1" dirty="0"/>
              <a:t>child </a:t>
            </a:r>
            <a:r>
              <a:rPr lang="en-US" sz="1400" b="1" dirty="0"/>
              <a:t/>
            </a:r>
            <a:br>
              <a:rPr lang="en-US" sz="1400" b="1" dirty="0"/>
            </a:br>
            <a:r>
              <a:rPr lang="fa-IR" sz="1400" b="1" dirty="0"/>
              <a:t/>
            </a:r>
            <a:br>
              <a:rPr lang="fa-IR" sz="1400" b="1" dirty="0"/>
            </a:br>
            <a:endParaRPr lang="en-US" sz="2400" b="1" dirty="0">
              <a:solidFill>
                <a:srgbClr val="C00000"/>
              </a:solidFill>
              <a:latin typeface="Bell MT" panose="02020503060305020303" pitchFamily="18" charset="0"/>
              <a:cs typeface="B Nazanin" panose="00000400000000000000" pitchFamily="2" charset="-78"/>
            </a:endParaRPr>
          </a:p>
          <a:p>
            <a:pPr marL="0" indent="0" algn="ctr" rtl="1">
              <a:buNone/>
            </a:pPr>
            <a:endParaRPr lang="en-US" dirty="0">
              <a:latin typeface="Bell MT" panose="02020503060305020303" pitchFamily="18" charset="0"/>
            </a:endParaRPr>
          </a:p>
        </p:txBody>
      </p:sp>
      <p:pic>
        <p:nvPicPr>
          <p:cNvPr id="5" name="Picture 4">
            <a:extLst>
              <a:ext uri="{FF2B5EF4-FFF2-40B4-BE49-F238E27FC236}">
                <a16:creationId xmlns="" xmlns:a16="http://schemas.microsoft.com/office/drawing/2014/main" id="{6C1353DF-B642-4FC0-AF32-12521CE47EC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75449" y="1796348"/>
            <a:ext cx="1666984" cy="1252348"/>
          </a:xfrm>
          <a:prstGeom prst="rect">
            <a:avLst/>
          </a:prstGeom>
        </p:spPr>
      </p:pic>
      <p:pic>
        <p:nvPicPr>
          <p:cNvPr id="6" name="Picture 5">
            <a:extLst>
              <a:ext uri="{FF2B5EF4-FFF2-40B4-BE49-F238E27FC236}">
                <a16:creationId xmlns="" xmlns:a16="http://schemas.microsoft.com/office/drawing/2014/main" id="{AC328BCE-229C-4290-AC00-404B1EDD3E8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29243" y="4497313"/>
            <a:ext cx="1581371" cy="962159"/>
          </a:xfrm>
          <a:prstGeom prst="rect">
            <a:avLst/>
          </a:prstGeom>
        </p:spPr>
      </p:pic>
    </p:spTree>
    <p:extLst>
      <p:ext uri="{BB962C8B-B14F-4D97-AF65-F5344CB8AC3E}">
        <p14:creationId xmlns:p14="http://schemas.microsoft.com/office/powerpoint/2010/main" val="375239947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626336" y="3990326"/>
            <a:ext cx="8911687" cy="1637741"/>
          </a:xfrm>
        </p:spPr>
        <p:txBody>
          <a:bodyPr>
            <a:normAutofit fontScale="90000"/>
          </a:bodyPr>
          <a:lstStyle/>
          <a:p>
            <a:pPr algn="ctr">
              <a:lnSpc>
                <a:spcPct val="200000"/>
              </a:lnSpc>
            </a:pPr>
            <a:r>
              <a:rPr lang="fa-IR" sz="1400" dirty="0"/>
              <a:t/>
            </a:r>
            <a:br>
              <a:rPr lang="fa-IR" sz="1400" dirty="0"/>
            </a:br>
            <a:r>
              <a:rPr lang="fa-IR" sz="1600" dirty="0" smtClean="0"/>
              <a:t> </a:t>
            </a:r>
            <a:r>
              <a:rPr lang="fa-IR" sz="1600" dirty="0"/>
              <a:t>پس از تعیین موضوع و مشخص کردن کلیدواژگان اصلی، لازم است مترادف های کلیدواژگان را نیز در نظر بگیریم</a:t>
            </a:r>
            <a:r>
              <a:rPr lang="fa-IR" sz="1600" dirty="0" smtClean="0"/>
              <a:t/>
            </a:r>
            <a:br>
              <a:rPr lang="fa-IR" sz="1600" dirty="0" smtClean="0"/>
            </a:br>
            <a:r>
              <a:rPr lang="fa-IR" sz="1600" dirty="0"/>
              <a:t/>
            </a:r>
            <a:br>
              <a:rPr lang="fa-IR" sz="1600" dirty="0"/>
            </a:br>
            <a:r>
              <a:rPr lang="en-US" sz="1300" b="1" dirty="0" err="1">
                <a:latin typeface="Tohama(Body)"/>
              </a:rPr>
              <a:t>Covid</a:t>
            </a:r>
            <a:r>
              <a:rPr lang="en-US" sz="1300" b="1" dirty="0">
                <a:latin typeface="Tohama(Body)"/>
              </a:rPr>
              <a:t> 19 </a:t>
            </a:r>
            <a:r>
              <a:rPr lang="en-US" sz="1300" b="1" dirty="0">
                <a:solidFill>
                  <a:srgbClr val="C00000"/>
                </a:solidFill>
                <a:latin typeface="Tohama(Body)"/>
              </a:rPr>
              <a:t>OR</a:t>
            </a:r>
            <a:r>
              <a:rPr lang="en-US" sz="1300" b="1" dirty="0">
                <a:latin typeface="Tohama(Body)"/>
              </a:rPr>
              <a:t> 2019-nCoV Disease </a:t>
            </a:r>
            <a:r>
              <a:rPr lang="en-US" sz="1300" b="1" dirty="0">
                <a:solidFill>
                  <a:srgbClr val="C00000"/>
                </a:solidFill>
                <a:latin typeface="Tohama(Body)"/>
              </a:rPr>
              <a:t>OR</a:t>
            </a:r>
            <a:r>
              <a:rPr lang="en-US" sz="1300" b="1" dirty="0">
                <a:latin typeface="Tohama(Body)"/>
              </a:rPr>
              <a:t> SARS </a:t>
            </a:r>
            <a:r>
              <a:rPr lang="en-US" sz="1300" b="1" dirty="0" err="1">
                <a:latin typeface="Tohama(Body)"/>
              </a:rPr>
              <a:t>CoV</a:t>
            </a:r>
            <a:r>
              <a:rPr lang="en-US" sz="1300" b="1" dirty="0">
                <a:latin typeface="Tohama(Body)"/>
              </a:rPr>
              <a:t> 2 Infection OR </a:t>
            </a:r>
            <a:r>
              <a:rPr lang="en-US" sz="1300" b="1" dirty="0" smtClean="0">
                <a:latin typeface="Tohama(Body)"/>
              </a:rPr>
              <a:t>COVID-</a:t>
            </a:r>
            <a:r>
              <a:rPr lang="fa-IR" sz="1300" b="1" dirty="0" smtClean="0">
                <a:latin typeface="Tohama(Body)"/>
              </a:rPr>
              <a:t> </a:t>
            </a:r>
            <a:r>
              <a:rPr lang="en-US" sz="1300" b="1" dirty="0" smtClean="0">
                <a:latin typeface="Tohama(Body)"/>
              </a:rPr>
              <a:t>19 </a:t>
            </a:r>
            <a:r>
              <a:rPr lang="en-US" sz="1300" b="1" dirty="0">
                <a:latin typeface="Tohama(Body)"/>
              </a:rPr>
              <a:t>Pandemic OR </a:t>
            </a:r>
            <a:r>
              <a:rPr lang="en-US" sz="1300" b="1" dirty="0" smtClean="0">
                <a:latin typeface="Tohama(Body)"/>
              </a:rPr>
              <a:t>Coronavirus</a:t>
            </a:r>
            <a:r>
              <a:rPr lang="fa-IR" sz="1300" b="1" dirty="0" smtClean="0">
                <a:latin typeface="Tohama(Body)"/>
              </a:rPr>
              <a:t> </a:t>
            </a:r>
            <a:r>
              <a:rPr lang="en-US" sz="1300" b="1" dirty="0" smtClean="0">
                <a:latin typeface="Tohama(Body)"/>
              </a:rPr>
              <a:t>Disease </a:t>
            </a:r>
            <a:r>
              <a:rPr lang="en-US" sz="1300" b="1" dirty="0">
                <a:latin typeface="Tohama(Body)"/>
              </a:rPr>
              <a:t>19</a:t>
            </a:r>
            <a:r>
              <a:rPr lang="en-US" sz="1300" dirty="0">
                <a:latin typeface="Tohama(Body)"/>
              </a:rPr>
              <a:t> </a:t>
            </a:r>
            <a:br>
              <a:rPr lang="en-US" sz="1300" dirty="0">
                <a:latin typeface="Tohama(Body)"/>
              </a:rPr>
            </a:br>
            <a:r>
              <a:rPr lang="en-US" sz="1800" b="1" dirty="0">
                <a:latin typeface="Tohama(Body)"/>
              </a:rPr>
              <a:t>AND</a:t>
            </a:r>
            <a:r>
              <a:rPr lang="en-US" sz="1300" dirty="0">
                <a:latin typeface="Tohama(Body)"/>
              </a:rPr>
              <a:t> </a:t>
            </a:r>
            <a:br>
              <a:rPr lang="en-US" sz="1300" dirty="0">
                <a:latin typeface="Tohama(Body)"/>
              </a:rPr>
            </a:br>
            <a:r>
              <a:rPr lang="en-US" sz="1300" b="1" dirty="0">
                <a:latin typeface="Tohama(Body)"/>
              </a:rPr>
              <a:t>Child OR Children OR Childhood OR Kids</a:t>
            </a:r>
            <a:r>
              <a:rPr lang="en-US" sz="1300" dirty="0">
                <a:latin typeface="Tohama(Body)"/>
              </a:rPr>
              <a:t> </a:t>
            </a:r>
            <a:r>
              <a:rPr lang="en-US" sz="2000" dirty="0"/>
              <a:t/>
            </a:r>
            <a:br>
              <a:rPr lang="en-US" sz="2000" dirty="0"/>
            </a:br>
            <a:r>
              <a:rPr lang="fa-IR" sz="2000" dirty="0"/>
              <a:t/>
            </a:r>
            <a:br>
              <a:rPr lang="fa-IR" sz="2000" dirty="0"/>
            </a:br>
            <a:endParaRPr lang="en-US" sz="2000" dirty="0"/>
          </a:p>
        </p:txBody>
      </p:sp>
      <p:pic>
        <p:nvPicPr>
          <p:cNvPr id="4" name="Content Placeholder 3"/>
          <p:cNvPicPr>
            <a:picLocks noGrp="1" noChangeAspect="1"/>
          </p:cNvPicPr>
          <p:nvPr>
            <p:ph idx="4294967295"/>
          </p:nvPr>
        </p:nvPicPr>
        <p:blipFill>
          <a:blip r:embed="rId2">
            <a:extLst>
              <a:ext uri="{28A0092B-C50C-407E-A947-70E740481C1C}">
                <a14:useLocalDpi xmlns:a14="http://schemas.microsoft.com/office/drawing/2010/main" val="0"/>
              </a:ext>
            </a:extLst>
          </a:blip>
          <a:stretch>
            <a:fillRect/>
          </a:stretch>
        </p:blipFill>
        <p:spPr>
          <a:xfrm>
            <a:off x="3361386" y="368232"/>
            <a:ext cx="5062538" cy="3892550"/>
          </a:xfrm>
        </p:spPr>
      </p:pic>
    </p:spTree>
    <p:extLst>
      <p:ext uri="{BB962C8B-B14F-4D97-AF65-F5344CB8AC3E}">
        <p14:creationId xmlns:p14="http://schemas.microsoft.com/office/powerpoint/2010/main" val="150470728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6065691" y="0"/>
            <a:ext cx="6126308" cy="7164513"/>
          </a:xfrm>
        </p:spPr>
        <p:txBody>
          <a:bodyPr>
            <a:normAutofit/>
          </a:bodyPr>
          <a:lstStyle/>
          <a:p>
            <a:pPr marL="0" indent="0" algn="just" rtl="1">
              <a:buNone/>
            </a:pPr>
            <a:endParaRPr lang="fa-IR" dirty="0" smtClean="0">
              <a:solidFill>
                <a:schemeClr val="accent3">
                  <a:lumMod val="75000"/>
                </a:schemeClr>
              </a:solidFill>
            </a:endParaRPr>
          </a:p>
          <a:p>
            <a:pPr marL="0" indent="0" algn="just" rtl="1">
              <a:buNone/>
            </a:pPr>
            <a:endParaRPr lang="fa-IR" dirty="0">
              <a:solidFill>
                <a:schemeClr val="accent3">
                  <a:lumMod val="75000"/>
                </a:schemeClr>
              </a:solidFill>
            </a:endParaRPr>
          </a:p>
          <a:p>
            <a:pPr marL="0" indent="0" algn="just" rtl="1">
              <a:buNone/>
            </a:pPr>
            <a:endParaRPr lang="fa-IR" dirty="0" smtClean="0">
              <a:solidFill>
                <a:schemeClr val="accent3">
                  <a:lumMod val="75000"/>
                </a:schemeClr>
              </a:solidFill>
            </a:endParaRPr>
          </a:p>
          <a:p>
            <a:pPr marL="0" indent="0" algn="just" rtl="1">
              <a:buNone/>
            </a:pPr>
            <a:endParaRPr lang="fa-IR" dirty="0" smtClean="0">
              <a:solidFill>
                <a:schemeClr val="accent3">
                  <a:lumMod val="75000"/>
                </a:schemeClr>
              </a:solidFill>
            </a:endParaRPr>
          </a:p>
          <a:p>
            <a:pPr marL="0" indent="0" algn="just" rtl="1">
              <a:buNone/>
            </a:pPr>
            <a:endParaRPr lang="fa-IR" dirty="0" smtClean="0">
              <a:solidFill>
                <a:schemeClr val="accent3">
                  <a:lumMod val="75000"/>
                </a:schemeClr>
              </a:solidFill>
            </a:endParaRPr>
          </a:p>
          <a:p>
            <a:pPr marL="0" indent="0" algn="ctr" rtl="1">
              <a:buNone/>
            </a:pPr>
            <a:r>
              <a:rPr lang="fa-IR" sz="2600" dirty="0" smtClean="0">
                <a:solidFill>
                  <a:schemeClr val="accent3">
                    <a:lumMod val="75000"/>
                  </a:schemeClr>
                </a:solidFill>
              </a:rPr>
              <a:t>عضویت </a:t>
            </a:r>
            <a:r>
              <a:rPr lang="fa-IR" sz="2600" dirty="0">
                <a:solidFill>
                  <a:schemeClr val="accent3">
                    <a:lumMod val="75000"/>
                  </a:schemeClr>
                </a:solidFill>
              </a:rPr>
              <a:t>در</a:t>
            </a:r>
            <a:r>
              <a:rPr lang="en-US" sz="2600" dirty="0" err="1" smtClean="0">
                <a:solidFill>
                  <a:schemeClr val="accent3">
                    <a:lumMod val="75000"/>
                  </a:schemeClr>
                </a:solidFill>
              </a:rPr>
              <a:t>Pubmed</a:t>
            </a:r>
            <a:r>
              <a:rPr lang="en-US" sz="2600" dirty="0" smtClean="0">
                <a:solidFill>
                  <a:schemeClr val="accent3">
                    <a:lumMod val="75000"/>
                  </a:schemeClr>
                </a:solidFill>
              </a:rPr>
              <a:t> </a:t>
            </a:r>
            <a:r>
              <a:rPr lang="fa-IR" sz="2600" dirty="0">
                <a:solidFill>
                  <a:schemeClr val="accent3">
                    <a:lumMod val="75000"/>
                  </a:schemeClr>
                </a:solidFill>
              </a:rPr>
              <a:t>(</a:t>
            </a:r>
            <a:r>
              <a:rPr lang="en-US" sz="2600" dirty="0" err="1">
                <a:solidFill>
                  <a:schemeClr val="accent3">
                    <a:lumMod val="75000"/>
                  </a:schemeClr>
                </a:solidFill>
              </a:rPr>
              <a:t>Registeration</a:t>
            </a:r>
            <a:r>
              <a:rPr lang="fa-IR" sz="2600" dirty="0" smtClean="0">
                <a:solidFill>
                  <a:schemeClr val="accent3">
                    <a:lumMod val="75000"/>
                  </a:schemeClr>
                </a:solidFill>
              </a:rPr>
              <a:t>)</a:t>
            </a:r>
          </a:p>
          <a:p>
            <a:pPr marL="0" indent="0" algn="just" rtl="1">
              <a:buNone/>
            </a:pPr>
            <a:endParaRPr lang="fa-IR" dirty="0">
              <a:solidFill>
                <a:schemeClr val="accent3">
                  <a:lumMod val="75000"/>
                </a:schemeClr>
              </a:solidFill>
            </a:endParaRPr>
          </a:p>
          <a:p>
            <a:pPr marL="0" indent="0" algn="just" rtl="1">
              <a:lnSpc>
                <a:spcPct val="120000"/>
              </a:lnSpc>
              <a:buNone/>
            </a:pPr>
            <a:r>
              <a:rPr lang="fa-IR" sz="2000" dirty="0" smtClean="0"/>
              <a:t>برای </a:t>
            </a:r>
            <a:r>
              <a:rPr lang="fa-IR" sz="2000" dirty="0"/>
              <a:t>این که بتوان از امکانات و ایجاد فضایی جهت ذخیره و مدیریت داده ها و نتایج جستجو </a:t>
            </a:r>
            <a:r>
              <a:rPr lang="fa-IR" sz="2000" dirty="0" smtClean="0"/>
              <a:t>استفاده کرد، باید </a:t>
            </a:r>
            <a:r>
              <a:rPr lang="fa-IR" sz="2000" dirty="0"/>
              <a:t>در پابمد عضو شوید</a:t>
            </a:r>
            <a:r>
              <a:rPr lang="fa-IR" sz="2000" dirty="0" smtClean="0"/>
              <a:t>.</a:t>
            </a:r>
            <a:r>
              <a:rPr lang="en-US" sz="2000" dirty="0" smtClean="0"/>
              <a:t> </a:t>
            </a:r>
            <a:r>
              <a:rPr lang="fa-IR" sz="2000" dirty="0" smtClean="0"/>
              <a:t>(عضویت همزمان در کل پایگاه </a:t>
            </a:r>
            <a:r>
              <a:rPr lang="en-US" sz="2000" dirty="0" smtClean="0"/>
              <a:t>NCBI</a:t>
            </a:r>
            <a:r>
              <a:rPr lang="fa-IR" sz="2000" dirty="0" smtClean="0"/>
              <a:t>)</a:t>
            </a:r>
          </a:p>
          <a:p>
            <a:pPr marL="0" indent="0" algn="ctr" rtl="1">
              <a:lnSpc>
                <a:spcPct val="120000"/>
              </a:lnSpc>
              <a:buNone/>
            </a:pPr>
            <a:r>
              <a:rPr lang="fa-IR" dirty="0"/>
              <a:t/>
            </a:r>
            <a:br>
              <a:rPr lang="fa-IR" dirty="0"/>
            </a:br>
            <a:endParaRPr lang="fa-IR" dirty="0"/>
          </a:p>
          <a:p>
            <a:pPr marL="0" indent="0" algn="just" rtl="1">
              <a:buNone/>
            </a:pPr>
            <a:endParaRPr lang="fa-IR" dirty="0" smtClean="0"/>
          </a:p>
          <a:p>
            <a:pPr marL="0" indent="0" algn="just" rtl="1">
              <a:buNone/>
            </a:pPr>
            <a:endParaRPr lang="fa-IR" dirty="0"/>
          </a:p>
          <a:p>
            <a:pPr marL="0" indent="0" algn="just" rtl="1">
              <a:buNone/>
            </a:pPr>
            <a:endParaRPr lang="fa-IR" dirty="0" smtClean="0"/>
          </a:p>
          <a:p>
            <a:pPr marL="0" indent="0" algn="just" rtl="1">
              <a:buNone/>
            </a:pPr>
            <a:endParaRPr lang="fa-IR" dirty="0"/>
          </a:p>
          <a:p>
            <a:pPr marL="0" indent="0" algn="just" rtl="1">
              <a:buNone/>
            </a:pPr>
            <a:endParaRPr lang="fa-IR" dirty="0" smtClean="0"/>
          </a:p>
          <a:p>
            <a:pPr marL="0" indent="0" algn="just" rtl="1">
              <a:buNone/>
            </a:pPr>
            <a:endParaRPr lang="fa-IR" dirty="0"/>
          </a:p>
          <a:p>
            <a:pPr marL="0" indent="0" algn="just" rtl="1">
              <a:buNone/>
            </a:pPr>
            <a:endParaRPr lang="fa-IR" dirty="0" smtClean="0"/>
          </a:p>
          <a:p>
            <a:pPr marL="0" indent="0" algn="just" rtl="1">
              <a:buNone/>
            </a:pPr>
            <a:endParaRPr lang="fa-IR" dirty="0"/>
          </a:p>
          <a:p>
            <a:pPr marL="0" indent="0" algn="just" rtl="1">
              <a:buNone/>
            </a:pPr>
            <a:endParaRPr lang="fa-IR" dirty="0" smtClean="0"/>
          </a:p>
          <a:p>
            <a:pPr marL="0" indent="0" algn="just" rtl="1">
              <a:buNone/>
            </a:pPr>
            <a:endParaRPr lang="fa-IR" dirty="0"/>
          </a:p>
          <a:p>
            <a:pPr marL="0" indent="0" algn="just" rtl="1">
              <a:buNone/>
            </a:pPr>
            <a:endParaRPr lang="en-US" dirty="0"/>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07316" y="1244867"/>
            <a:ext cx="4658375" cy="5458587"/>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65692" y="4855335"/>
            <a:ext cx="6126308" cy="1848119"/>
          </a:xfrm>
          <a:prstGeom prst="rect">
            <a:avLst/>
          </a:prstGeom>
        </p:spPr>
      </p:pic>
    </p:spTree>
    <p:extLst>
      <p:ext uri="{BB962C8B-B14F-4D97-AF65-F5344CB8AC3E}">
        <p14:creationId xmlns:p14="http://schemas.microsoft.com/office/powerpoint/2010/main" val="425313628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027944" y="489398"/>
            <a:ext cx="8915399" cy="1545464"/>
          </a:xfrm>
        </p:spPr>
        <p:txBody>
          <a:bodyPr>
            <a:normAutofit/>
          </a:bodyPr>
          <a:lstStyle/>
          <a:p>
            <a:pPr algn="ctr"/>
            <a:r>
              <a:rPr lang="fa-IR" sz="1800" b="1" dirty="0" smtClean="0">
                <a:cs typeface="Nazanin" panose="00000400000000000000" pitchFamily="2" charset="-78"/>
              </a:rPr>
              <a:t>دانشگاه علوم پزشکی سمنان</a:t>
            </a:r>
            <a:br>
              <a:rPr lang="fa-IR" sz="1800" b="1" dirty="0" smtClean="0">
                <a:cs typeface="Nazanin" panose="00000400000000000000" pitchFamily="2" charset="-78"/>
              </a:rPr>
            </a:br>
            <a:r>
              <a:rPr lang="fa-IR" sz="1800" b="1" dirty="0" smtClean="0">
                <a:cs typeface="Nazanin" panose="00000400000000000000" pitchFamily="2" charset="-78"/>
              </a:rPr>
              <a:t>مرکز آموزشی پژوهشی ولایت دامغان</a:t>
            </a:r>
            <a:endParaRPr lang="en-US" sz="1800" b="1" dirty="0">
              <a:cs typeface="Nazanin" panose="00000400000000000000" pitchFamily="2" charset="-78"/>
            </a:endParaRPr>
          </a:p>
        </p:txBody>
      </p:sp>
      <p:sp>
        <p:nvSpPr>
          <p:cNvPr id="3" name="Subtitle 2"/>
          <p:cNvSpPr>
            <a:spLocks noGrp="1"/>
          </p:cNvSpPr>
          <p:nvPr>
            <p:ph type="subTitle" idx="1"/>
          </p:nvPr>
        </p:nvSpPr>
        <p:spPr>
          <a:xfrm>
            <a:off x="2151331" y="2524259"/>
            <a:ext cx="8915399" cy="4237149"/>
          </a:xfrm>
        </p:spPr>
        <p:txBody>
          <a:bodyPr>
            <a:normAutofit/>
          </a:bodyPr>
          <a:lstStyle/>
          <a:p>
            <a:pPr algn="ctr" rtl="1"/>
            <a:r>
              <a:rPr lang="fa-IR" sz="4800" b="1" dirty="0" smtClean="0">
                <a:solidFill>
                  <a:schemeClr val="accent3">
                    <a:lumMod val="50000"/>
                  </a:schemeClr>
                </a:solidFill>
                <a:cs typeface="Nazanin" panose="00000400000000000000" pitchFamily="2" charset="-78"/>
              </a:rPr>
              <a:t>جستجو در </a:t>
            </a:r>
            <a:r>
              <a:rPr lang="en-US" sz="4800" b="1" dirty="0" err="1" smtClean="0">
                <a:solidFill>
                  <a:schemeClr val="accent3">
                    <a:lumMod val="50000"/>
                  </a:schemeClr>
                </a:solidFill>
                <a:latin typeface="Arial Rounded MT Bold" panose="020F0704030504030204" pitchFamily="34" charset="0"/>
                <a:cs typeface="Nazanin" panose="00000400000000000000" pitchFamily="2" charset="-78"/>
              </a:rPr>
              <a:t>Pubmed</a:t>
            </a:r>
            <a:endParaRPr lang="en-US" sz="4800" b="1" dirty="0">
              <a:solidFill>
                <a:schemeClr val="accent3">
                  <a:lumMod val="50000"/>
                </a:schemeClr>
              </a:solidFill>
              <a:latin typeface="Arial Rounded MT Bold" panose="020F0704030504030204" pitchFamily="34" charset="0"/>
              <a:cs typeface="Nazanin" panose="00000400000000000000" pitchFamily="2" charset="-78"/>
            </a:endParaRPr>
          </a:p>
          <a:p>
            <a:pPr algn="ctr" rtl="1"/>
            <a:r>
              <a:rPr lang="fa-IR" b="1" dirty="0" smtClean="0">
                <a:solidFill>
                  <a:schemeClr val="accent3">
                    <a:lumMod val="50000"/>
                  </a:schemeClr>
                </a:solidFill>
                <a:cs typeface="Nazanin" panose="00000400000000000000" pitchFamily="2" charset="-78"/>
              </a:rPr>
              <a:t>گردآوری: سمیه صالحی نژاد</a:t>
            </a:r>
          </a:p>
          <a:p>
            <a:pPr algn="ctr" rtl="1"/>
            <a:r>
              <a:rPr lang="fa-IR" b="1" dirty="0" smtClean="0">
                <a:solidFill>
                  <a:schemeClr val="accent3">
                    <a:lumMod val="50000"/>
                  </a:schemeClr>
                </a:solidFill>
                <a:cs typeface="Nazanin" panose="00000400000000000000" pitchFamily="2" charset="-78"/>
              </a:rPr>
              <a:t>کارشناسی ارشد علم اطلاعات و دانش شناسی</a:t>
            </a:r>
          </a:p>
          <a:p>
            <a:pPr algn="ctr" rtl="1"/>
            <a:r>
              <a:rPr lang="fa-IR" b="1" dirty="0" smtClean="0">
                <a:solidFill>
                  <a:schemeClr val="accent3">
                    <a:lumMod val="50000"/>
                  </a:schemeClr>
                </a:solidFill>
                <a:cs typeface="Nazanin" panose="00000400000000000000" pitchFamily="2" charset="-78"/>
              </a:rPr>
              <a:t>کتابخانه مرکز آموزشی پژوهشی ولایت </a:t>
            </a:r>
          </a:p>
          <a:p>
            <a:pPr algn="ctr" rtl="1"/>
            <a:r>
              <a:rPr lang="fa-IR" b="1" dirty="0" smtClean="0">
                <a:solidFill>
                  <a:schemeClr val="accent3">
                    <a:lumMod val="50000"/>
                  </a:schemeClr>
                </a:solidFill>
                <a:cs typeface="Nazanin" panose="00000400000000000000" pitchFamily="2" charset="-78"/>
              </a:rPr>
              <a:t>پاییز 1402</a:t>
            </a:r>
            <a:endParaRPr lang="en-US" b="1" dirty="0">
              <a:solidFill>
                <a:schemeClr val="accent3">
                  <a:lumMod val="50000"/>
                </a:schemeClr>
              </a:solidFill>
              <a:cs typeface="Nazanin" panose="00000400000000000000" pitchFamily="2" charset="-78"/>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93215" y="489398"/>
            <a:ext cx="970843" cy="914399"/>
          </a:xfrm>
          <a:prstGeom prst="rect">
            <a:avLst/>
          </a:prstGeom>
        </p:spPr>
      </p:pic>
      <p:pic>
        <p:nvPicPr>
          <p:cNvPr id="5" name="Picture 4"/>
          <p:cNvPicPr>
            <a:picLocks noChangeAspect="1"/>
          </p:cNvPicPr>
          <p:nvPr/>
        </p:nvPicPr>
        <p:blipFill>
          <a:blip r:embed="rId3">
            <a:extLst>
              <a:ext uri="{BEBA8EAE-BF5A-486C-A8C5-ECC9F3942E4B}">
                <a14:imgProps xmlns:a14="http://schemas.microsoft.com/office/drawing/2010/main">
                  <a14:imgLayer r:embed="rId4">
                    <a14:imgEffect>
                      <a14:colorTemperature colorTemp="5900"/>
                    </a14:imgEffect>
                  </a14:imgLayer>
                </a14:imgProps>
              </a:ext>
              <a:ext uri="{28A0092B-C50C-407E-A947-70E740481C1C}">
                <a14:useLocalDpi xmlns:a14="http://schemas.microsoft.com/office/drawing/2010/main" val="0"/>
              </a:ext>
            </a:extLst>
          </a:blip>
          <a:stretch>
            <a:fillRect/>
          </a:stretch>
        </p:blipFill>
        <p:spPr>
          <a:xfrm>
            <a:off x="2473567" y="5215944"/>
            <a:ext cx="8024151" cy="1642056"/>
          </a:xfrm>
          <a:prstGeom prst="rect">
            <a:avLst/>
          </a:prstGeom>
          <a:ln w="19050">
            <a:solidFill>
              <a:srgbClr val="00B0F0"/>
            </a:solidFill>
          </a:ln>
        </p:spPr>
      </p:pic>
    </p:spTree>
    <p:extLst>
      <p:ext uri="{BB962C8B-B14F-4D97-AF65-F5344CB8AC3E}">
        <p14:creationId xmlns:p14="http://schemas.microsoft.com/office/powerpoint/2010/main" val="92403621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9550" y="624109"/>
            <a:ext cx="10925062" cy="5815327"/>
          </a:xfrm>
        </p:spPr>
        <p:txBody>
          <a:bodyPr/>
          <a:lstStyle/>
          <a:p>
            <a:endParaRPr lang="en-US"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Tree>
    <p:extLst>
      <p:ext uri="{BB962C8B-B14F-4D97-AF65-F5344CB8AC3E}">
        <p14:creationId xmlns:p14="http://schemas.microsoft.com/office/powerpoint/2010/main" val="276825458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511886" y="5337778"/>
            <a:ext cx="8911687" cy="1280890"/>
          </a:xfrm>
        </p:spPr>
        <p:txBody>
          <a:bodyPr>
            <a:normAutofit/>
          </a:bodyPr>
          <a:lstStyle/>
          <a:p>
            <a:r>
              <a:rPr lang="fa-IR" sz="2400" dirty="0" smtClean="0">
                <a:cs typeface="+mn-cs"/>
              </a:rPr>
              <a:t>پشنهاد بر اساس کلید واژه ی جستجو</a:t>
            </a:r>
            <a:endParaRPr lang="en-US" sz="2400" dirty="0">
              <a:cs typeface="+mn-cs"/>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192000" cy="4726546"/>
          </a:xfrm>
          <a:prstGeom prst="rect">
            <a:avLst/>
          </a:prstGeom>
        </p:spPr>
      </p:pic>
    </p:spTree>
    <p:extLst>
      <p:ext uri="{BB962C8B-B14F-4D97-AF65-F5344CB8AC3E}">
        <p14:creationId xmlns:p14="http://schemas.microsoft.com/office/powerpoint/2010/main" val="118775595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a:spLocks noGrp="1"/>
          </p:cNvSpPr>
          <p:nvPr>
            <p:ph type="title"/>
          </p:nvPr>
        </p:nvSpPr>
        <p:spPr>
          <a:xfrm>
            <a:off x="1755797" y="2555941"/>
            <a:ext cx="9757915" cy="2093332"/>
          </a:xfrm>
        </p:spPr>
        <p:txBody>
          <a:bodyPr>
            <a:normAutofit/>
          </a:bodyPr>
          <a:lstStyle/>
          <a:p>
            <a:pPr algn="ctr"/>
            <a:r>
              <a:rPr lang="fa-IR" sz="4000" dirty="0" smtClean="0">
                <a:solidFill>
                  <a:srgbClr val="FF0000"/>
                </a:solidFill>
                <a:cs typeface="Titr" panose="00000700000000000000" pitchFamily="2" charset="-78"/>
              </a:rPr>
              <a:t>امکانات و ویژگی های جدید در پابمد</a:t>
            </a:r>
            <a:r>
              <a:rPr lang="en-US" sz="4000" dirty="0" smtClean="0">
                <a:solidFill>
                  <a:srgbClr val="FF0000"/>
                </a:solidFill>
                <a:cs typeface="Titr" panose="00000700000000000000" pitchFamily="2" charset="-78"/>
              </a:rPr>
              <a:t/>
            </a:r>
            <a:br>
              <a:rPr lang="en-US" sz="4000" dirty="0" smtClean="0">
                <a:solidFill>
                  <a:srgbClr val="FF0000"/>
                </a:solidFill>
                <a:cs typeface="Titr" panose="00000700000000000000" pitchFamily="2" charset="-78"/>
              </a:rPr>
            </a:br>
            <a:r>
              <a:rPr lang="en-US" sz="4000" dirty="0">
                <a:solidFill>
                  <a:srgbClr val="FF0000"/>
                </a:solidFill>
                <a:cs typeface="Titr" panose="00000700000000000000" pitchFamily="2" charset="-78"/>
              </a:rPr>
              <a:t/>
            </a:r>
            <a:br>
              <a:rPr lang="en-US" sz="4000" dirty="0">
                <a:solidFill>
                  <a:srgbClr val="FF0000"/>
                </a:solidFill>
                <a:cs typeface="Titr" panose="00000700000000000000" pitchFamily="2" charset="-78"/>
              </a:rPr>
            </a:br>
            <a:r>
              <a:rPr lang="fa-IR" sz="4000" dirty="0">
                <a:solidFill>
                  <a:srgbClr val="FF0000"/>
                </a:solidFill>
                <a:cs typeface="Titr" panose="00000700000000000000" pitchFamily="2" charset="-78"/>
              </a:rPr>
              <a:t>مروری در صفحه نتایج جستجو</a:t>
            </a:r>
            <a:endParaRPr lang="en-US" sz="4000" dirty="0">
              <a:solidFill>
                <a:srgbClr val="FF0000"/>
              </a:solidFill>
              <a:cs typeface="Titr" panose="00000700000000000000" pitchFamily="2" charset="-78"/>
            </a:endParaRPr>
          </a:p>
        </p:txBody>
      </p:sp>
    </p:spTree>
    <p:extLst>
      <p:ext uri="{BB962C8B-B14F-4D97-AF65-F5344CB8AC3E}">
        <p14:creationId xmlns:p14="http://schemas.microsoft.com/office/powerpoint/2010/main" val="19539288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p:cNvPicPr>
          <p:nvPr>
            <p:ph idx="1"/>
          </p:nvPr>
        </p:nvPicPr>
        <p:blipFill>
          <a:blip r:embed="rId2">
            <a:extLst>
              <a:ext uri="{28A0092B-C50C-407E-A947-70E740481C1C}">
                <a14:useLocalDpi xmlns:a14="http://schemas.microsoft.com/office/drawing/2010/main" val="0"/>
              </a:ext>
            </a:extLst>
          </a:blip>
          <a:stretch>
            <a:fillRect/>
          </a:stretch>
        </p:blipFill>
        <p:spPr>
          <a:xfrm>
            <a:off x="1983346" y="862885"/>
            <a:ext cx="8474299" cy="5048965"/>
          </a:xfrm>
          <a:prstGeom prst="rect">
            <a:avLst/>
          </a:prstGeom>
        </p:spPr>
      </p:pic>
      <p:sp>
        <p:nvSpPr>
          <p:cNvPr id="7" name="Down Arrow Callout 6"/>
          <p:cNvSpPr/>
          <p:nvPr/>
        </p:nvSpPr>
        <p:spPr>
          <a:xfrm>
            <a:off x="7401595" y="3387367"/>
            <a:ext cx="3056050" cy="978794"/>
          </a:xfrm>
          <a:prstGeom prst="downArrowCallout">
            <a:avLst/>
          </a:prstGeom>
        </p:spPr>
        <p:style>
          <a:lnRef idx="0">
            <a:schemeClr val="accent3"/>
          </a:lnRef>
          <a:fillRef idx="3">
            <a:schemeClr val="accent3"/>
          </a:fillRef>
          <a:effectRef idx="3">
            <a:schemeClr val="accent3"/>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lnSpc>
                <a:spcPct val="107000"/>
              </a:lnSpc>
              <a:spcBef>
                <a:spcPts val="0"/>
              </a:spcBef>
              <a:spcAft>
                <a:spcPts val="800"/>
              </a:spcAft>
            </a:pPr>
            <a:r>
              <a:rPr lang="fa-IR" dirty="0">
                <a:ln>
                  <a:noFill/>
                </a:ln>
                <a:solidFill>
                  <a:srgbClr val="000000"/>
                </a:solidFill>
                <a:effectLst>
                  <a:outerShdw blurRad="38100" dist="19050" dir="2700000" algn="tl">
                    <a:schemeClr val="dk1">
                      <a:alpha val="40000"/>
                    </a:schemeClr>
                  </a:outerShdw>
                </a:effectLst>
                <a:ea typeface="Calibri" panose="020F0502020204030204" pitchFamily="34" charset="0"/>
                <a:cs typeface="2  Nazanin" panose="00000400000000000000" pitchFamily="2" charset="-78"/>
              </a:rPr>
              <a:t>پیش نمایش قطعه ای از چکیده مطالب در صفحه نتایج</a:t>
            </a:r>
            <a:endParaRPr lang="en-US" dirty="0">
              <a:effectLs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98276753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8039" y="4783546"/>
            <a:ext cx="9579222" cy="1507067"/>
          </a:xfrm>
        </p:spPr>
        <p:txBody>
          <a:bodyPr>
            <a:normAutofit fontScale="90000"/>
          </a:bodyPr>
          <a:lstStyle/>
          <a:p>
            <a:pPr algn="r" rtl="1"/>
            <a:r>
              <a:rPr lang="fa-IR" sz="1400" dirty="0" smtClean="0"/>
              <a:t>آگاهی رسانی جاری</a:t>
            </a:r>
            <a:br>
              <a:rPr lang="fa-IR" sz="1400" dirty="0" smtClean="0"/>
            </a:br>
            <a:r>
              <a:rPr lang="fa-IR" sz="1400" dirty="0"/>
              <a:t/>
            </a:r>
            <a:br>
              <a:rPr lang="fa-IR" sz="1400" dirty="0"/>
            </a:br>
            <a:r>
              <a:rPr lang="fa-IR" sz="1800" dirty="0" smtClean="0"/>
              <a:t/>
            </a:r>
            <a:br>
              <a:rPr lang="fa-IR" sz="1800" dirty="0" smtClean="0"/>
            </a:br>
            <a:r>
              <a:rPr lang="fa-IR" sz="1800" dirty="0" smtClean="0"/>
              <a:t>با فعال کردن </a:t>
            </a:r>
            <a:r>
              <a:rPr lang="en-US" sz="1800" dirty="0" smtClean="0"/>
              <a:t>Alert</a:t>
            </a:r>
            <a:r>
              <a:rPr lang="fa-IR" sz="1800" dirty="0" smtClean="0"/>
              <a:t> جدیدترین نتایج جستجو در زمینه موضوع مورد علاقه شما به ایمیلتان ارسال می گردد.</a:t>
            </a:r>
            <a:r>
              <a:rPr lang="en-US" sz="1800" dirty="0" smtClean="0"/>
              <a:t/>
            </a:r>
            <a:br>
              <a:rPr lang="en-US" sz="1800" dirty="0" smtClean="0"/>
            </a:br>
            <a:r>
              <a:rPr lang="en-US" sz="1800" dirty="0"/>
              <a:t/>
            </a:r>
            <a:br>
              <a:rPr lang="en-US" sz="1800" dirty="0"/>
            </a:br>
            <a:r>
              <a:rPr lang="en-US" sz="1800" dirty="0"/>
              <a:t>RSS</a:t>
            </a:r>
            <a:r>
              <a:rPr lang="fa-IR" sz="1800" dirty="0"/>
              <a:t>دریافت آخرین </a:t>
            </a:r>
            <a:r>
              <a:rPr lang="fa-IR" sz="1800" dirty="0" smtClean="0"/>
              <a:t>و</a:t>
            </a:r>
            <a:r>
              <a:rPr lang="en-US" sz="1800" dirty="0" smtClean="0"/>
              <a:t>  </a:t>
            </a:r>
            <a:r>
              <a:rPr lang="fa-IR" sz="1800" dirty="0" smtClean="0"/>
              <a:t>جدیدترین مقالات در حوزه جستجو بدون </a:t>
            </a:r>
            <a:r>
              <a:rPr lang="fa-IR" sz="1800" dirty="0"/>
              <a:t>نیاز به ورود مجدد به پابمد </a:t>
            </a:r>
            <a:r>
              <a:rPr lang="fa-IR" sz="1400" dirty="0"/>
              <a:t/>
            </a:r>
            <a:br>
              <a:rPr lang="fa-IR" sz="1400" dirty="0"/>
            </a:br>
            <a:r>
              <a:rPr lang="fa-IR" sz="1400" dirty="0" smtClean="0"/>
              <a:t/>
            </a:r>
            <a:br>
              <a:rPr lang="fa-IR" sz="1400" dirty="0" smtClean="0"/>
            </a:br>
            <a:endParaRPr lang="en-US" sz="1400"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262129" y="321972"/>
            <a:ext cx="10225826" cy="4198512"/>
          </a:xfrm>
        </p:spPr>
      </p:pic>
      <p:sp>
        <p:nvSpPr>
          <p:cNvPr id="3" name="Left Arrow 2"/>
          <p:cNvSpPr/>
          <p:nvPr/>
        </p:nvSpPr>
        <p:spPr>
          <a:xfrm>
            <a:off x="6439437" y="978794"/>
            <a:ext cx="386366" cy="154547"/>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3557330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38648" y="4783546"/>
            <a:ext cx="8999671" cy="1507067"/>
          </a:xfrm>
        </p:spPr>
        <p:txBody>
          <a:bodyPr>
            <a:normAutofit/>
          </a:bodyPr>
          <a:lstStyle/>
          <a:p>
            <a:pPr algn="just" rtl="1"/>
            <a:r>
              <a:rPr lang="fa-IR" sz="1800" dirty="0"/>
              <a:t>مدیریت نمایش رکوردهای بازیابی شده با تعیین شیوه نمایش رکوردها در صفحه نتایج جستجو</a:t>
            </a:r>
            <a:endParaRPr lang="en-US" sz="1800"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84212" y="257577"/>
            <a:ext cx="10829501" cy="3883647"/>
          </a:xfrm>
        </p:spPr>
      </p:pic>
    </p:spTree>
    <p:extLst>
      <p:ext uri="{BB962C8B-B14F-4D97-AF65-F5344CB8AC3E}">
        <p14:creationId xmlns:p14="http://schemas.microsoft.com/office/powerpoint/2010/main" val="398683034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4097114" y="4764230"/>
            <a:ext cx="8534400" cy="1507067"/>
          </a:xfrm>
        </p:spPr>
        <p:txBody>
          <a:bodyPr>
            <a:normAutofit/>
          </a:bodyPr>
          <a:lstStyle/>
          <a:p>
            <a:r>
              <a:rPr lang="fa-IR" sz="2400" dirty="0" smtClean="0"/>
              <a:t>نمودار نتایج بر اساس سال انتشار</a:t>
            </a:r>
            <a:endParaRPr lang="en-US" sz="2400" dirty="0"/>
          </a:p>
        </p:txBody>
      </p:sp>
      <p:sp>
        <p:nvSpPr>
          <p:cNvPr id="8" name="Picture Placeholder 7"/>
          <p:cNvSpPr>
            <a:spLocks noGrp="1"/>
          </p:cNvSpPr>
          <p:nvPr>
            <p:ph type="pic" idx="13"/>
          </p:nvPr>
        </p:nvSpPr>
        <p:spPr/>
      </p:sp>
      <p:sp>
        <p:nvSpPr>
          <p:cNvPr id="5" name="Content Placeholder 4"/>
          <p:cNvSpPr>
            <a:spLocks noGrp="1"/>
          </p:cNvSpPr>
          <p:nvPr>
            <p:ph type="body" sz="quarter" idx="14"/>
          </p:nvPr>
        </p:nvSpPr>
        <p:spPr/>
        <p:txBody>
          <a:bodyPr/>
          <a:lstStyle/>
          <a:p>
            <a:pPr marL="0" indent="0" algn="r" rtl="1">
              <a:buNone/>
            </a:pPr>
            <a:r>
              <a:rPr lang="fa-IR" dirty="0" smtClean="0"/>
              <a:t>مروری در صفحه نتایج</a:t>
            </a:r>
            <a:endParaRPr lang="en-US"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93949" y="151558"/>
            <a:ext cx="9813702" cy="4420442"/>
          </a:xfrm>
          <a:prstGeom prst="rect">
            <a:avLst/>
          </a:prstGeom>
        </p:spPr>
      </p:pic>
    </p:spTree>
    <p:extLst>
      <p:ext uri="{BB962C8B-B14F-4D97-AF65-F5344CB8AC3E}">
        <p14:creationId xmlns:p14="http://schemas.microsoft.com/office/powerpoint/2010/main" val="408047646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1030310" y="5447763"/>
            <a:ext cx="10901150" cy="1036033"/>
          </a:xfrm>
        </p:spPr>
        <p:txBody>
          <a:bodyPr>
            <a:normAutofit fontScale="90000"/>
          </a:bodyPr>
          <a:lstStyle/>
          <a:p>
            <a:pPr algn="just" rtl="1">
              <a:lnSpc>
                <a:spcPct val="200000"/>
              </a:lnSpc>
            </a:pPr>
            <a:r>
              <a:rPr lang="fa-IR" sz="2200" dirty="0" smtClean="0">
                <a:solidFill>
                  <a:schemeClr val="tx1"/>
                </a:solidFill>
                <a:cs typeface="Nazanin" panose="00000400000000000000" pitchFamily="2" charset="-78"/>
              </a:rPr>
              <a:t>محدود کردن نتایج جستجو بر اساس سال انتشار، نوع مقاله</a:t>
            </a:r>
            <a:r>
              <a:rPr lang="en-US" sz="2200" dirty="0" smtClean="0">
                <a:solidFill>
                  <a:schemeClr val="tx1"/>
                </a:solidFill>
                <a:cs typeface="Nazanin" panose="00000400000000000000" pitchFamily="2" charset="-78"/>
              </a:rPr>
              <a:t> </a:t>
            </a:r>
            <a:r>
              <a:rPr lang="fa-IR" sz="2200" dirty="0" smtClean="0">
                <a:solidFill>
                  <a:schemeClr val="tx1"/>
                </a:solidFill>
                <a:cs typeface="Nazanin" panose="00000400000000000000" pitchFamily="2" charset="-78"/>
              </a:rPr>
              <a:t>و ... که </a:t>
            </a:r>
            <a:r>
              <a:rPr lang="fa-IR" sz="2200" dirty="0">
                <a:solidFill>
                  <a:schemeClr val="tx1"/>
                </a:solidFill>
                <a:cs typeface="Nazanin" panose="00000400000000000000" pitchFamily="2" charset="-78"/>
              </a:rPr>
              <a:t>برای افزودن </a:t>
            </a:r>
            <a:r>
              <a:rPr lang="fa-IR" sz="2200" dirty="0" smtClean="0">
                <a:solidFill>
                  <a:schemeClr val="tx1"/>
                </a:solidFill>
                <a:cs typeface="Nazanin" panose="00000400000000000000" pitchFamily="2" charset="-78"/>
              </a:rPr>
              <a:t>فیلترهای بیشترگزینه</a:t>
            </a:r>
            <a:r>
              <a:rPr lang="en-US" sz="2200" dirty="0" smtClean="0">
                <a:solidFill>
                  <a:schemeClr val="tx1"/>
                </a:solidFill>
                <a:cs typeface="Nazanin" panose="00000400000000000000" pitchFamily="2" charset="-78"/>
              </a:rPr>
              <a:t> </a:t>
            </a:r>
            <a:r>
              <a:rPr lang="en-US" sz="2200" dirty="0">
                <a:solidFill>
                  <a:schemeClr val="tx1"/>
                </a:solidFill>
                <a:cs typeface="Nazanin" panose="00000400000000000000" pitchFamily="2" charset="-78"/>
              </a:rPr>
              <a:t>Additional Filter</a:t>
            </a:r>
            <a:r>
              <a:rPr lang="fa-IR" sz="2200" dirty="0" smtClean="0">
                <a:solidFill>
                  <a:schemeClr val="tx1"/>
                </a:solidFill>
                <a:cs typeface="Nazanin" panose="00000400000000000000" pitchFamily="2" charset="-78"/>
              </a:rPr>
              <a:t> را </a:t>
            </a:r>
            <a:r>
              <a:rPr lang="fa-IR" sz="2200" dirty="0">
                <a:solidFill>
                  <a:schemeClr val="tx1"/>
                </a:solidFill>
                <a:cs typeface="Nazanin" panose="00000400000000000000" pitchFamily="2" charset="-78"/>
              </a:rPr>
              <a:t>کلیک </a:t>
            </a:r>
            <a:r>
              <a:rPr lang="fa-IR" sz="2200" dirty="0" smtClean="0">
                <a:solidFill>
                  <a:schemeClr val="tx1"/>
                </a:solidFill>
                <a:cs typeface="Nazanin" panose="00000400000000000000" pitchFamily="2" charset="-78"/>
              </a:rPr>
              <a:t> کنید</a:t>
            </a:r>
            <a:r>
              <a:rPr lang="en-US" dirty="0">
                <a:solidFill>
                  <a:schemeClr val="tx1"/>
                </a:solidFill>
              </a:rPr>
              <a:t/>
            </a:r>
            <a:br>
              <a:rPr lang="en-US" dirty="0">
                <a:solidFill>
                  <a:schemeClr val="tx1"/>
                </a:solidFill>
              </a:rPr>
            </a:br>
            <a:endParaRPr lang="en-US" dirty="0">
              <a:solidFill>
                <a:schemeClr val="tx1"/>
              </a:solidFill>
            </a:endParaRPr>
          </a:p>
        </p:txBody>
      </p:sp>
      <p:pic>
        <p:nvPicPr>
          <p:cNvPr id="10" name="Content Placeholder 9"/>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747933" y="433590"/>
            <a:ext cx="6899232" cy="4808112"/>
          </a:xfrm>
        </p:spPr>
      </p:pic>
    </p:spTree>
    <p:extLst>
      <p:ext uri="{BB962C8B-B14F-4D97-AF65-F5344CB8AC3E}">
        <p14:creationId xmlns:p14="http://schemas.microsoft.com/office/powerpoint/2010/main" val="212380842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96980" y="4629000"/>
            <a:ext cx="8345510" cy="1507067"/>
          </a:xfrm>
        </p:spPr>
        <p:txBody>
          <a:bodyPr>
            <a:normAutofit fontScale="90000"/>
          </a:bodyPr>
          <a:lstStyle/>
          <a:p>
            <a:pPr algn="r" rtl="1">
              <a:lnSpc>
                <a:spcPct val="150000"/>
              </a:lnSpc>
            </a:pPr>
            <a:r>
              <a:rPr lang="fa-IR" sz="2000" dirty="0"/>
              <a:t>زمانی که گزینه </a:t>
            </a:r>
            <a:r>
              <a:rPr lang="en-US" sz="2000" dirty="0"/>
              <a:t>Additional Filters</a:t>
            </a:r>
            <a:r>
              <a:rPr lang="fa-IR" sz="2000" dirty="0"/>
              <a:t>را کلیک کنید، صفحه زیر برای شما </a:t>
            </a:r>
            <a:r>
              <a:rPr lang="fa-IR" sz="2000" dirty="0" smtClean="0"/>
              <a:t>نمایان می </a:t>
            </a:r>
            <a:r>
              <a:rPr lang="fa-IR" sz="2000" dirty="0"/>
              <a:t>شود. در این صفحه می توانید فیلترهای مورد </a:t>
            </a:r>
            <a:r>
              <a:rPr lang="fa-IR" sz="2000" dirty="0" smtClean="0"/>
              <a:t>نظر  جدیدی </a:t>
            </a:r>
            <a:r>
              <a:rPr lang="fa-IR" sz="2000" dirty="0"/>
              <a:t>به مجموعه اعمال کنید </a:t>
            </a:r>
            <a:r>
              <a:rPr lang="fa-IR" dirty="0"/>
              <a:t/>
            </a:r>
            <a:br>
              <a:rPr lang="fa-IR" dirty="0"/>
            </a:b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378489" y="334850"/>
            <a:ext cx="9401129" cy="3914172"/>
          </a:xfrm>
        </p:spPr>
      </p:pic>
    </p:spTree>
    <p:extLst>
      <p:ext uri="{BB962C8B-B14F-4D97-AF65-F5344CB8AC3E}">
        <p14:creationId xmlns:p14="http://schemas.microsoft.com/office/powerpoint/2010/main" val="305630693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25769" y="4989608"/>
            <a:ext cx="11140225" cy="1507067"/>
          </a:xfrm>
        </p:spPr>
        <p:txBody>
          <a:bodyPr>
            <a:normAutofit/>
          </a:bodyPr>
          <a:lstStyle/>
          <a:p>
            <a:pPr algn="r" rtl="1"/>
            <a:r>
              <a:rPr lang="fa-IR" sz="2000" dirty="0"/>
              <a:t>به مدارک مورد </a:t>
            </a:r>
            <a:r>
              <a:rPr lang="fa-IR" sz="2000" dirty="0" smtClean="0"/>
              <a:t>نظراستناد کنید </a:t>
            </a:r>
            <a:r>
              <a:rPr lang="fa-IR" sz="2000" dirty="0"/>
              <a:t>و آنها را به </a:t>
            </a:r>
            <a:r>
              <a:rPr lang="fa-IR" sz="2000" dirty="0" smtClean="0"/>
              <a:t>اشتراک بگذارید </a:t>
            </a:r>
            <a:r>
              <a:rPr lang="fa-IR" sz="2000" dirty="0"/>
              <a:t/>
            </a:r>
            <a:br>
              <a:rPr lang="fa-IR" sz="2000" dirty="0"/>
            </a:br>
            <a:endParaRPr lang="en-US" sz="2000"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481069" y="257577"/>
            <a:ext cx="9221275" cy="4134119"/>
          </a:xfrm>
        </p:spPr>
      </p:pic>
    </p:spTree>
    <p:extLst>
      <p:ext uri="{BB962C8B-B14F-4D97-AF65-F5344CB8AC3E}">
        <p14:creationId xmlns:p14="http://schemas.microsoft.com/office/powerpoint/2010/main" val="35489291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57711" y="533518"/>
            <a:ext cx="8534400" cy="1507067"/>
          </a:xfrm>
        </p:spPr>
        <p:txBody>
          <a:bodyPr>
            <a:normAutofit/>
          </a:bodyPr>
          <a:lstStyle/>
          <a:p>
            <a:pPr algn="r" rtl="1"/>
            <a:r>
              <a:rPr lang="fa-IR" dirty="0" smtClean="0"/>
              <a:t>معرفی پایگاه</a:t>
            </a:r>
            <a:endParaRPr lang="en-US" dirty="0"/>
          </a:p>
        </p:txBody>
      </p:sp>
      <p:sp>
        <p:nvSpPr>
          <p:cNvPr id="3" name="Content Placeholder 2"/>
          <p:cNvSpPr>
            <a:spLocks noGrp="1"/>
          </p:cNvSpPr>
          <p:nvPr>
            <p:ph idx="1"/>
          </p:nvPr>
        </p:nvSpPr>
        <p:spPr>
          <a:xfrm>
            <a:off x="476519" y="1628461"/>
            <a:ext cx="11037193" cy="3777622"/>
          </a:xfrm>
        </p:spPr>
        <p:txBody>
          <a:bodyPr>
            <a:normAutofit fontScale="92500" lnSpcReduction="20000"/>
          </a:bodyPr>
          <a:lstStyle/>
          <a:p>
            <a:pPr marL="0" indent="0" algn="just" rtl="1">
              <a:lnSpc>
                <a:spcPct val="150000"/>
              </a:lnSpc>
              <a:buNone/>
            </a:pPr>
            <a:r>
              <a:rPr lang="ar-SA" dirty="0"/>
              <a:t>یکی از نکات مهم </a:t>
            </a:r>
            <a:r>
              <a:rPr lang="fa-IR" dirty="0" smtClean="0"/>
              <a:t>در </a:t>
            </a:r>
            <a:r>
              <a:rPr lang="ar-SA" dirty="0" smtClean="0"/>
              <a:t>مقاله‌نویسی</a:t>
            </a:r>
            <a:r>
              <a:rPr lang="ar-SA" dirty="0"/>
              <a:t>، استفاده از منابع معتبر و با‌کیفیت است. این امر از دو جنبه اهمیت دارد</a:t>
            </a:r>
            <a:r>
              <a:rPr lang="en-US" dirty="0"/>
              <a:t>:</a:t>
            </a:r>
          </a:p>
          <a:p>
            <a:pPr algn="just" rtl="1">
              <a:lnSpc>
                <a:spcPct val="150000"/>
              </a:lnSpc>
              <a:buFont typeface="Wingdings" panose="05000000000000000000" pitchFamily="2" charset="2"/>
              <a:buChar char="ü"/>
            </a:pPr>
            <a:r>
              <a:rPr lang="ar-SA" dirty="0"/>
              <a:t>اول اینکه استفاده از منابع معتبر سبب می‌شود که از وارد شدن مطالب نادرست و </a:t>
            </a:r>
            <a:r>
              <a:rPr lang="fa-IR" dirty="0" smtClean="0"/>
              <a:t>جعلی</a:t>
            </a:r>
            <a:r>
              <a:rPr lang="ar-SA" dirty="0" smtClean="0"/>
              <a:t> </a:t>
            </a:r>
            <a:r>
              <a:rPr lang="ar-SA" dirty="0"/>
              <a:t>در مقاله یا پایان‌نامه </a:t>
            </a:r>
            <a:r>
              <a:rPr lang="ar-SA" dirty="0" smtClean="0"/>
              <a:t>جلوگیری </a:t>
            </a:r>
            <a:r>
              <a:rPr lang="ar-SA" dirty="0"/>
              <a:t>شود</a:t>
            </a:r>
            <a:r>
              <a:rPr lang="en-US" dirty="0"/>
              <a:t>.</a:t>
            </a:r>
          </a:p>
          <a:p>
            <a:pPr algn="just" rtl="1">
              <a:lnSpc>
                <a:spcPct val="150000"/>
              </a:lnSpc>
              <a:buFont typeface="Wingdings" panose="05000000000000000000" pitchFamily="2" charset="2"/>
              <a:buChar char="ü"/>
            </a:pPr>
            <a:r>
              <a:rPr lang="ar-SA" dirty="0"/>
              <a:t>دوم اینکه هر چه مقاله یا پایان‌نامه </a:t>
            </a:r>
            <a:r>
              <a:rPr lang="ar-SA" dirty="0" smtClean="0"/>
              <a:t>به </a:t>
            </a:r>
            <a:r>
              <a:rPr lang="ar-SA" dirty="0"/>
              <a:t>منبع معتبر‌تری استناد کرده باشد، </a:t>
            </a:r>
            <a:r>
              <a:rPr lang="fa-IR" dirty="0" smtClean="0"/>
              <a:t>میزان </a:t>
            </a:r>
            <a:r>
              <a:rPr lang="fa-IR" dirty="0" smtClean="0"/>
              <a:t>استناد به آن مقاله و</a:t>
            </a:r>
            <a:r>
              <a:rPr lang="en-US" b="1" dirty="0" err="1" smtClean="0">
                <a:solidFill>
                  <a:schemeClr val="accent4">
                    <a:lumMod val="50000"/>
                  </a:schemeClr>
                </a:solidFill>
              </a:rPr>
              <a:t>Impac</a:t>
            </a:r>
            <a:r>
              <a:rPr lang="en-US" b="1" dirty="0" smtClean="0">
                <a:solidFill>
                  <a:schemeClr val="accent4">
                    <a:lumMod val="50000"/>
                  </a:schemeClr>
                </a:solidFill>
              </a:rPr>
              <a:t> factor </a:t>
            </a:r>
            <a:r>
              <a:rPr lang="fa-IR" dirty="0" smtClean="0"/>
              <a:t> </a:t>
            </a:r>
            <a:r>
              <a:rPr lang="fa-IR" dirty="0" smtClean="0"/>
              <a:t>و به دنبال آن </a:t>
            </a:r>
            <a:r>
              <a:rPr lang="ar-SA" dirty="0"/>
              <a:t>ارزش </a:t>
            </a:r>
            <a:r>
              <a:rPr lang="fa-IR" dirty="0"/>
              <a:t>علمی </a:t>
            </a:r>
            <a:r>
              <a:rPr lang="fa-IR" dirty="0" smtClean="0"/>
              <a:t>مقاله </a:t>
            </a:r>
            <a:r>
              <a:rPr lang="fa-IR" dirty="0" smtClean="0"/>
              <a:t>بالاتر </a:t>
            </a:r>
            <a:r>
              <a:rPr lang="fa-IR" dirty="0" smtClean="0"/>
              <a:t>خواهد رفت.</a:t>
            </a:r>
          </a:p>
          <a:p>
            <a:pPr marL="0" indent="0" algn="just" rtl="1">
              <a:lnSpc>
                <a:spcPct val="150000"/>
              </a:lnSpc>
              <a:buNone/>
            </a:pPr>
            <a:r>
              <a:rPr lang="fa-IR" dirty="0" smtClean="0"/>
              <a:t>یکی از راه های دسترسی به منابع معتبر، پایگاه های داده اطلاعاتی و یا موتورهای جستجویی همچون پابمد (</a:t>
            </a:r>
            <a:r>
              <a:rPr lang="en-US" b="1" dirty="0" err="1" smtClean="0">
                <a:solidFill>
                  <a:schemeClr val="accent4">
                    <a:lumMod val="50000"/>
                  </a:schemeClr>
                </a:solidFill>
              </a:rPr>
              <a:t>Pubmed</a:t>
            </a:r>
            <a:r>
              <a:rPr lang="fa-IR" dirty="0" smtClean="0"/>
              <a:t>) است. </a:t>
            </a:r>
            <a:endParaRPr lang="fa-IR" dirty="0" smtClean="0"/>
          </a:p>
          <a:p>
            <a:pPr marL="0" indent="0" algn="just" rtl="1">
              <a:lnSpc>
                <a:spcPct val="150000"/>
              </a:lnSpc>
              <a:buNone/>
            </a:pPr>
            <a:r>
              <a:rPr lang="fa-IR" dirty="0"/>
              <a:t>ترکیب دو کلمه </a:t>
            </a:r>
            <a:r>
              <a:rPr lang="en-US" dirty="0"/>
              <a:t>PUB </a:t>
            </a:r>
            <a:r>
              <a:rPr lang="fa-IR" dirty="0"/>
              <a:t>که مخفف کلمه </a:t>
            </a:r>
            <a:r>
              <a:rPr lang="en-US" dirty="0"/>
              <a:t>PUBLIC </a:t>
            </a:r>
            <a:r>
              <a:rPr lang="fa-IR" dirty="0"/>
              <a:t>به معنای عمومی می باشد و واژه </a:t>
            </a:r>
            <a:r>
              <a:rPr lang="en-US" dirty="0"/>
              <a:t>MED </a:t>
            </a:r>
            <a:r>
              <a:rPr lang="fa-IR" dirty="0"/>
              <a:t>که مخفف کلمه </a:t>
            </a:r>
            <a:r>
              <a:rPr lang="en-US" dirty="0"/>
              <a:t>MEDLINE </a:t>
            </a:r>
            <a:r>
              <a:rPr lang="fa-IR" dirty="0"/>
              <a:t>است می باشد</a:t>
            </a:r>
            <a:endParaRPr lang="en-US" dirty="0"/>
          </a:p>
        </p:txBody>
      </p:sp>
    </p:spTree>
    <p:extLst>
      <p:ext uri="{BB962C8B-B14F-4D97-AF65-F5344CB8AC3E}">
        <p14:creationId xmlns:p14="http://schemas.microsoft.com/office/powerpoint/2010/main" val="117883066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4320" y="4147006"/>
            <a:ext cx="11114468" cy="2398543"/>
          </a:xfrm>
        </p:spPr>
        <p:txBody>
          <a:bodyPr>
            <a:normAutofit/>
          </a:bodyPr>
          <a:lstStyle/>
          <a:p>
            <a:pPr algn="r" rtl="1"/>
            <a:r>
              <a:rPr lang="fa-IR" sz="1200" dirty="0" smtClean="0"/>
              <a:t>1</a:t>
            </a:r>
            <a:r>
              <a:rPr lang="fa-IR" sz="1600" dirty="0" smtClean="0"/>
              <a:t>- حافظه موقت که داده های ذخیره شده تا حداکثر 500 استناد در آن به مدت 8 ساعت نگهداری می شود.</a:t>
            </a:r>
            <a:br>
              <a:rPr lang="fa-IR" sz="1600" dirty="0" smtClean="0"/>
            </a:br>
            <a:r>
              <a:rPr lang="fa-IR" sz="1600" dirty="0" smtClean="0"/>
              <a:t>2- کتابشناسی من در </a:t>
            </a:r>
            <a:r>
              <a:rPr lang="en-US" sz="1600" dirty="0" smtClean="0"/>
              <a:t>NCBI</a:t>
            </a:r>
            <a:r>
              <a:rPr lang="fa-IR" sz="1600" dirty="0" smtClean="0"/>
              <a:t> است که می توان 100 آیتم از نتایج جستجوی خود را در آن ذخیره نمایید.</a:t>
            </a:r>
            <a:br>
              <a:rPr lang="fa-IR" sz="1600" dirty="0" smtClean="0"/>
            </a:br>
            <a:r>
              <a:rPr lang="fa-IR" sz="1600" dirty="0" smtClean="0"/>
              <a:t>3- با استفاده از این گزینه می توانید 1000 آیتم از نتایج جستجوی خود را به یک مجموعه در حساب شخصی خود در </a:t>
            </a:r>
            <a:r>
              <a:rPr lang="en-US" sz="1600" dirty="0" smtClean="0"/>
              <a:t>NCBI</a:t>
            </a:r>
            <a:r>
              <a:rPr lang="fa-IR" sz="1600" dirty="0" smtClean="0"/>
              <a:t>  اضافه کنید.</a:t>
            </a:r>
            <a:br>
              <a:rPr lang="fa-IR" sz="1600" dirty="0" smtClean="0"/>
            </a:br>
            <a:r>
              <a:rPr lang="fa-IR" sz="1600" dirty="0" smtClean="0"/>
              <a:t>4- </a:t>
            </a:r>
            <a:r>
              <a:rPr lang="fa-IR" sz="1600" dirty="0"/>
              <a:t>خروجی گرفتن از مدارک در </a:t>
            </a:r>
            <a:r>
              <a:rPr lang="fa-IR" sz="1600" dirty="0" smtClean="0"/>
              <a:t>قالب </a:t>
            </a:r>
            <a:r>
              <a:rPr lang="en-US" sz="1600" dirty="0" smtClean="0"/>
              <a:t>PubMed</a:t>
            </a:r>
            <a:r>
              <a:rPr lang="fa-IR" sz="1600" dirty="0" smtClean="0"/>
              <a:t>که </a:t>
            </a:r>
            <a:r>
              <a:rPr lang="fa-IR" sz="1600" dirty="0"/>
              <a:t>توسط بسیاری از برنامه های مدیریت استناد قابل </a:t>
            </a:r>
            <a:r>
              <a:rPr lang="fa-IR" sz="1600" dirty="0" smtClean="0"/>
              <a:t>استفاده است </a:t>
            </a:r>
            <a:br>
              <a:rPr lang="fa-IR" sz="1600" dirty="0" smtClean="0"/>
            </a:br>
            <a:r>
              <a:rPr lang="fa-IR" sz="1600" dirty="0" smtClean="0"/>
              <a:t>5- با این گزینه می توان مقالات منتخب خود را با تعیین چگونگی نمایش اطلاعات مقاله(</a:t>
            </a:r>
            <a:r>
              <a:rPr lang="en-US" sz="1600" dirty="0" smtClean="0"/>
              <a:t>format</a:t>
            </a:r>
            <a:r>
              <a:rPr lang="fa-IR" sz="1600" dirty="0" smtClean="0"/>
              <a:t>) </a:t>
            </a:r>
            <a:r>
              <a:rPr lang="fa-IR" sz="1600" dirty="0"/>
              <a:t>به صورت فایل </a:t>
            </a:r>
            <a:r>
              <a:rPr lang="fa-IR" sz="1600" dirty="0" smtClean="0"/>
              <a:t> در حساب کاربری خود ذخیره نمایید.</a:t>
            </a:r>
            <a:br>
              <a:rPr lang="fa-IR" sz="1600" dirty="0" smtClean="0"/>
            </a:br>
            <a:r>
              <a:rPr lang="fa-IR" sz="1600" dirty="0" smtClean="0"/>
              <a:t>6- با این گزینه نیز می توانید مقالات مورد نظر خود را با تعیین نحوه نمایش اطلاعات مقاله به خود یا دیگران ایمیل نمایید.</a:t>
            </a:r>
            <a:r>
              <a:rPr lang="fa-IR" sz="1200" dirty="0"/>
              <a:t/>
            </a:r>
            <a:br>
              <a:rPr lang="fa-IR" sz="1200" dirty="0"/>
            </a:br>
            <a:endParaRPr lang="en-US" sz="1200" dirty="0"/>
          </a:p>
        </p:txBody>
      </p:sp>
      <p:pic>
        <p:nvPicPr>
          <p:cNvPr id="15" name="Picture 14"/>
          <p:cNvPicPr/>
          <p:nvPr/>
        </p:nvPicPr>
        <p:blipFill>
          <a:blip r:embed="rId2">
            <a:extLst>
              <a:ext uri="{28A0092B-C50C-407E-A947-70E740481C1C}">
                <a14:useLocalDpi xmlns:a14="http://schemas.microsoft.com/office/drawing/2010/main" val="0"/>
              </a:ext>
            </a:extLst>
          </a:blip>
          <a:stretch>
            <a:fillRect/>
          </a:stretch>
        </p:blipFill>
        <p:spPr>
          <a:xfrm>
            <a:off x="772732" y="181119"/>
            <a:ext cx="10457645" cy="3657599"/>
          </a:xfrm>
          <a:prstGeom prst="rect">
            <a:avLst/>
          </a:prstGeom>
        </p:spPr>
      </p:pic>
      <p:sp>
        <p:nvSpPr>
          <p:cNvPr id="16" name="Oval 15"/>
          <p:cNvSpPr/>
          <p:nvPr/>
        </p:nvSpPr>
        <p:spPr>
          <a:xfrm>
            <a:off x="8290238" y="787684"/>
            <a:ext cx="342900" cy="304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1">
              <a:lnSpc>
                <a:spcPct val="107000"/>
              </a:lnSpc>
              <a:spcBef>
                <a:spcPts val="0"/>
              </a:spcBef>
              <a:spcAft>
                <a:spcPts val="800"/>
              </a:spcAft>
            </a:pPr>
            <a:r>
              <a:rPr lang="fa-IR" sz="1100">
                <a:effectLst/>
                <a:ea typeface="Calibri" panose="020F0502020204030204" pitchFamily="34" charset="0"/>
                <a:cs typeface="Arial" panose="020B0604020202020204" pitchFamily="34" charset="0"/>
              </a:rPr>
              <a:t>1</a:t>
            </a:r>
            <a:endParaRPr lang="en-US" sz="1100">
              <a:effectLst/>
              <a:ea typeface="Calibri" panose="020F0502020204030204" pitchFamily="34" charset="0"/>
              <a:cs typeface="Arial" panose="020B0604020202020204" pitchFamily="34" charset="0"/>
            </a:endParaRPr>
          </a:p>
        </p:txBody>
      </p:sp>
      <p:sp>
        <p:nvSpPr>
          <p:cNvPr id="17" name="Oval 16"/>
          <p:cNvSpPr/>
          <p:nvPr/>
        </p:nvSpPr>
        <p:spPr>
          <a:xfrm>
            <a:off x="7197338" y="1098926"/>
            <a:ext cx="347663" cy="2857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1">
              <a:lnSpc>
                <a:spcPct val="107000"/>
              </a:lnSpc>
              <a:spcBef>
                <a:spcPts val="0"/>
              </a:spcBef>
              <a:spcAft>
                <a:spcPts val="800"/>
              </a:spcAft>
            </a:pPr>
            <a:r>
              <a:rPr lang="fa-IR" sz="1100" dirty="0">
                <a:effectLst/>
                <a:ea typeface="Calibri" panose="020F0502020204030204" pitchFamily="34" charset="0"/>
                <a:cs typeface="Arial" panose="020B0604020202020204" pitchFamily="34" charset="0"/>
              </a:rPr>
              <a:t>2</a:t>
            </a:r>
            <a:endParaRPr lang="en-US" sz="1100" dirty="0">
              <a:effectLst/>
              <a:ea typeface="Calibri" panose="020F0502020204030204" pitchFamily="34" charset="0"/>
              <a:cs typeface="Arial" panose="020B0604020202020204" pitchFamily="34" charset="0"/>
            </a:endParaRPr>
          </a:p>
        </p:txBody>
      </p:sp>
      <p:sp>
        <p:nvSpPr>
          <p:cNvPr id="18" name="Oval 17"/>
          <p:cNvSpPr/>
          <p:nvPr/>
        </p:nvSpPr>
        <p:spPr>
          <a:xfrm>
            <a:off x="8472018" y="1400772"/>
            <a:ext cx="322240" cy="34732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1">
              <a:lnSpc>
                <a:spcPct val="107000"/>
              </a:lnSpc>
              <a:spcBef>
                <a:spcPts val="0"/>
              </a:spcBef>
              <a:spcAft>
                <a:spcPts val="800"/>
              </a:spcAft>
            </a:pPr>
            <a:r>
              <a:rPr lang="fa-IR" sz="1100" dirty="0">
                <a:effectLst/>
                <a:ea typeface="Calibri" panose="020F0502020204030204" pitchFamily="34" charset="0"/>
                <a:cs typeface="Arial" panose="020B0604020202020204" pitchFamily="34" charset="0"/>
              </a:rPr>
              <a:t>3</a:t>
            </a:r>
            <a:endParaRPr lang="en-US" sz="1100" dirty="0">
              <a:effectLst/>
              <a:ea typeface="Calibri" panose="020F0502020204030204" pitchFamily="34" charset="0"/>
              <a:cs typeface="Arial" panose="020B0604020202020204" pitchFamily="34" charset="0"/>
            </a:endParaRPr>
          </a:p>
        </p:txBody>
      </p:sp>
      <p:sp>
        <p:nvSpPr>
          <p:cNvPr id="19" name="Oval 18"/>
          <p:cNvSpPr/>
          <p:nvPr/>
        </p:nvSpPr>
        <p:spPr>
          <a:xfrm>
            <a:off x="7147905" y="1748445"/>
            <a:ext cx="347663" cy="28024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1">
              <a:lnSpc>
                <a:spcPct val="107000"/>
              </a:lnSpc>
              <a:spcBef>
                <a:spcPts val="0"/>
              </a:spcBef>
              <a:spcAft>
                <a:spcPts val="800"/>
              </a:spcAft>
            </a:pPr>
            <a:r>
              <a:rPr lang="fa-IR" sz="1100">
                <a:effectLst/>
                <a:ea typeface="Calibri" panose="020F0502020204030204" pitchFamily="34" charset="0"/>
                <a:cs typeface="Arial" panose="020B0604020202020204" pitchFamily="34" charset="0"/>
              </a:rPr>
              <a:t>4</a:t>
            </a:r>
            <a:endParaRPr lang="en-US" sz="1100">
              <a:effectLst/>
              <a:ea typeface="Calibri" panose="020F0502020204030204" pitchFamily="34" charset="0"/>
              <a:cs typeface="Arial" panose="020B0604020202020204" pitchFamily="34" charset="0"/>
            </a:endParaRPr>
          </a:p>
        </p:txBody>
      </p:sp>
      <p:sp>
        <p:nvSpPr>
          <p:cNvPr id="20" name="Oval 19"/>
          <p:cNvSpPr/>
          <p:nvPr/>
        </p:nvSpPr>
        <p:spPr>
          <a:xfrm>
            <a:off x="6388759" y="313149"/>
            <a:ext cx="314325" cy="2762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1">
              <a:lnSpc>
                <a:spcPct val="107000"/>
              </a:lnSpc>
              <a:spcBef>
                <a:spcPts val="0"/>
              </a:spcBef>
              <a:spcAft>
                <a:spcPts val="800"/>
              </a:spcAft>
            </a:pPr>
            <a:r>
              <a:rPr lang="fa-IR" sz="1100" dirty="0">
                <a:effectLst/>
                <a:ea typeface="Calibri" panose="020F0502020204030204" pitchFamily="34" charset="0"/>
                <a:cs typeface="Arial" panose="020B0604020202020204" pitchFamily="34" charset="0"/>
              </a:rPr>
              <a:t>5</a:t>
            </a:r>
            <a:endParaRPr lang="en-US" sz="1100" dirty="0">
              <a:effectLst/>
              <a:ea typeface="Calibri" panose="020F0502020204030204" pitchFamily="34" charset="0"/>
              <a:cs typeface="Arial" panose="020B0604020202020204" pitchFamily="34" charset="0"/>
            </a:endParaRPr>
          </a:p>
        </p:txBody>
      </p:sp>
      <p:sp>
        <p:nvSpPr>
          <p:cNvPr id="21" name="Oval 20"/>
          <p:cNvSpPr/>
          <p:nvPr/>
        </p:nvSpPr>
        <p:spPr>
          <a:xfrm>
            <a:off x="7639395" y="27399"/>
            <a:ext cx="304800" cy="2857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1">
              <a:lnSpc>
                <a:spcPct val="107000"/>
              </a:lnSpc>
              <a:spcBef>
                <a:spcPts val="0"/>
              </a:spcBef>
              <a:spcAft>
                <a:spcPts val="800"/>
              </a:spcAft>
            </a:pPr>
            <a:r>
              <a:rPr lang="fa-IR" sz="1100" dirty="0">
                <a:effectLst/>
                <a:ea typeface="Calibri" panose="020F0502020204030204" pitchFamily="34" charset="0"/>
                <a:cs typeface="Arial" panose="020B0604020202020204" pitchFamily="34" charset="0"/>
              </a:rPr>
              <a:t>6</a:t>
            </a:r>
            <a:endParaRPr lang="en-US" sz="1100" dirty="0">
              <a:effectLst/>
              <a:ea typeface="Calibri" panose="020F0502020204030204" pitchFamily="34" charset="0"/>
              <a:cs typeface="Arial" panose="020B0604020202020204" pitchFamily="34" charset="0"/>
            </a:endParaRPr>
          </a:p>
        </p:txBody>
      </p:sp>
      <p:sp>
        <p:nvSpPr>
          <p:cNvPr id="6" name="Right Arrow 5"/>
          <p:cNvSpPr/>
          <p:nvPr/>
        </p:nvSpPr>
        <p:spPr>
          <a:xfrm>
            <a:off x="5822089" y="313149"/>
            <a:ext cx="566670" cy="37959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4083441" y="313583"/>
            <a:ext cx="1738648" cy="379592"/>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fa-IR" dirty="0" smtClean="0">
                <a:ln w="0"/>
                <a:solidFill>
                  <a:schemeClr val="accent1"/>
                </a:solidFill>
                <a:effectLst>
                  <a:outerShdw blurRad="38100" dist="25400" dir="5400000" algn="ctr" rotWithShape="0">
                    <a:srgbClr val="6E747A">
                      <a:alpha val="43000"/>
                    </a:srgbClr>
                  </a:outerShdw>
                </a:effectLst>
              </a:rPr>
              <a:t>دریافت خروجی</a:t>
            </a:r>
            <a:endParaRPr lang="en-US" dirty="0">
              <a:ln w="0"/>
              <a:solidFill>
                <a:schemeClr val="accent1"/>
              </a:solidFill>
              <a:effectLst>
                <a:outerShdw blurRad="38100" dist="25400" dir="5400000" algn="ctr" rotWithShape="0">
                  <a:srgbClr val="6E747A">
                    <a:alpha val="43000"/>
                  </a:srgbClr>
                </a:outerShdw>
              </a:effectLst>
            </a:endParaRPr>
          </a:p>
        </p:txBody>
      </p:sp>
    </p:spTree>
    <p:extLst>
      <p:ext uri="{BB962C8B-B14F-4D97-AF65-F5344CB8AC3E}">
        <p14:creationId xmlns:p14="http://schemas.microsoft.com/office/powerpoint/2010/main" val="87352967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352301" y="4571524"/>
            <a:ext cx="8534400" cy="1507067"/>
          </a:xfrm>
        </p:spPr>
        <p:txBody>
          <a:bodyPr/>
          <a:lstStyle/>
          <a:p>
            <a:r>
              <a:rPr lang="fa-IR" dirty="0">
                <a:ln>
                  <a:noFill/>
                </a:ln>
                <a:solidFill>
                  <a:srgbClr val="000000"/>
                </a:solidFill>
                <a:ea typeface="Calibri" panose="020F0502020204030204" pitchFamily="34" charset="0"/>
                <a:cs typeface="2  Nazanin" panose="00000400000000000000" pitchFamily="2" charset="-78"/>
              </a:rPr>
              <a:t>مرور چکیده ها به صورت تکی با استفاده از نوارکناری</a:t>
            </a:r>
            <a:endParaRPr lang="en-US" dirty="0"/>
          </a:p>
        </p:txBody>
      </p:sp>
      <p:pic>
        <p:nvPicPr>
          <p:cNvPr id="7" name="Content Placeholder 6"/>
          <p:cNvPicPr>
            <a:picLocks noGrp="1"/>
          </p:cNvPicPr>
          <p:nvPr>
            <p:ph sz="half" idx="1"/>
          </p:nvPr>
        </p:nvPicPr>
        <p:blipFill>
          <a:blip r:embed="rId2">
            <a:extLst>
              <a:ext uri="{28A0092B-C50C-407E-A947-70E740481C1C}">
                <a14:useLocalDpi xmlns:a14="http://schemas.microsoft.com/office/drawing/2010/main" val="0"/>
              </a:ext>
            </a:extLst>
          </a:blip>
          <a:stretch>
            <a:fillRect/>
          </a:stretch>
        </p:blipFill>
        <p:spPr>
          <a:xfrm>
            <a:off x="1242571" y="608528"/>
            <a:ext cx="10058399" cy="3615266"/>
          </a:xfrm>
          <a:prstGeom prst="rect">
            <a:avLst/>
          </a:prstGeom>
        </p:spPr>
      </p:pic>
    </p:spTree>
    <p:extLst>
      <p:ext uri="{BB962C8B-B14F-4D97-AF65-F5344CB8AC3E}">
        <p14:creationId xmlns:p14="http://schemas.microsoft.com/office/powerpoint/2010/main" val="227116820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ea typeface="Calibri" panose="020F0502020204030204" pitchFamily="34" charset="0"/>
                <a:cs typeface="Arial" panose="020B0604020202020204" pitchFamily="34" charset="0"/>
              </a:rPr>
              <a:t/>
            </a:r>
            <a:br>
              <a:rPr lang="en-US" dirty="0">
                <a:ea typeface="Calibri" panose="020F0502020204030204" pitchFamily="34" charset="0"/>
                <a:cs typeface="Arial" panose="020B0604020202020204" pitchFamily="34" charset="0"/>
              </a:rPr>
            </a:br>
            <a:endParaRPr lang="en-US" dirty="0"/>
          </a:p>
        </p:txBody>
      </p:sp>
      <p:sp>
        <p:nvSpPr>
          <p:cNvPr id="12" name="Text Placeholder 11"/>
          <p:cNvSpPr>
            <a:spLocks noGrp="1"/>
          </p:cNvSpPr>
          <p:nvPr>
            <p:ph type="body" idx="1"/>
          </p:nvPr>
        </p:nvSpPr>
        <p:spPr>
          <a:xfrm>
            <a:off x="-1403797" y="4449650"/>
            <a:ext cx="11422487" cy="1879600"/>
          </a:xfrm>
        </p:spPr>
        <p:txBody>
          <a:bodyPr>
            <a:normAutofit/>
          </a:bodyPr>
          <a:lstStyle/>
          <a:p>
            <a:pPr algn="r" rtl="1"/>
            <a:r>
              <a:rPr lang="fa-IR" sz="2400" b="1" dirty="0"/>
              <a:t>برای مشاهده جزئیات </a:t>
            </a:r>
            <a:r>
              <a:rPr lang="fa-IR" sz="2400" b="1" dirty="0" smtClean="0"/>
              <a:t>بر</a:t>
            </a:r>
            <a:r>
              <a:rPr lang="en-US" sz="2400" b="1" dirty="0" smtClean="0"/>
              <a:t> </a:t>
            </a:r>
            <a:r>
              <a:rPr lang="fa-IR" sz="2400" b="1" dirty="0" smtClean="0"/>
              <a:t>روی </a:t>
            </a:r>
            <a:r>
              <a:rPr lang="fa-IR" sz="2400" b="1" dirty="0"/>
              <a:t>فلش توقف کنید</a:t>
            </a:r>
            <a:r>
              <a:rPr lang="fa-IR" sz="2400" dirty="0"/>
              <a:t> </a:t>
            </a:r>
            <a:br>
              <a:rPr lang="fa-IR" sz="2400" dirty="0"/>
            </a:br>
            <a:endParaRPr lang="en-US" sz="2400" dirty="0"/>
          </a:p>
        </p:txBody>
      </p:sp>
      <p:pic>
        <p:nvPicPr>
          <p:cNvPr id="11" name="Content Placeholder 10"/>
          <p:cNvPicPr>
            <a:picLocks noGrp="1" noChangeAspect="1"/>
          </p:cNvPicPr>
          <p:nvPr>
            <p:ph idx="4294967295"/>
          </p:nvPr>
        </p:nvPicPr>
        <p:blipFill>
          <a:blip r:embed="rId2">
            <a:extLst>
              <a:ext uri="{28A0092B-C50C-407E-A947-70E740481C1C}">
                <a14:useLocalDpi xmlns:a14="http://schemas.microsoft.com/office/drawing/2010/main" val="0"/>
              </a:ext>
            </a:extLst>
          </a:blip>
          <a:stretch>
            <a:fillRect/>
          </a:stretch>
        </p:blipFill>
        <p:spPr>
          <a:xfrm>
            <a:off x="754061" y="564458"/>
            <a:ext cx="10750550" cy="3614737"/>
          </a:xfrm>
        </p:spPr>
      </p:pic>
    </p:spTree>
    <p:extLst>
      <p:ext uri="{BB962C8B-B14F-4D97-AF65-F5344CB8AC3E}">
        <p14:creationId xmlns:p14="http://schemas.microsoft.com/office/powerpoint/2010/main" val="422743298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712890" y="566168"/>
            <a:ext cx="8989111" cy="5345235"/>
          </a:xfrm>
        </p:spPr>
      </p:pic>
      <p:sp>
        <p:nvSpPr>
          <p:cNvPr id="10" name="Left Arrow Callout 9"/>
          <p:cNvSpPr/>
          <p:nvPr/>
        </p:nvSpPr>
        <p:spPr>
          <a:xfrm>
            <a:off x="8387166" y="1537784"/>
            <a:ext cx="2121994" cy="1080149"/>
          </a:xfrm>
          <a:prstGeom prst="leftArrowCallout">
            <a:avLst/>
          </a:prstGeom>
        </p:spPr>
        <p:style>
          <a:lnRef idx="1">
            <a:schemeClr val="accent3"/>
          </a:lnRef>
          <a:fillRef idx="3">
            <a:schemeClr val="accent3"/>
          </a:fillRef>
          <a:effectRef idx="2">
            <a:schemeClr val="accent3"/>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lnSpc>
                <a:spcPct val="107000"/>
              </a:lnSpc>
              <a:spcBef>
                <a:spcPts val="0"/>
              </a:spcBef>
              <a:spcAft>
                <a:spcPts val="800"/>
              </a:spcAft>
            </a:pPr>
            <a:r>
              <a:rPr lang="fa-IR" sz="2000" dirty="0">
                <a:ln>
                  <a:noFill/>
                </a:ln>
                <a:solidFill>
                  <a:srgbClr val="000000"/>
                </a:solidFill>
                <a:ea typeface="Calibri" panose="020F0502020204030204" pitchFamily="34" charset="0"/>
                <a:cs typeface="Nazanin" panose="00000400000000000000" pitchFamily="2" charset="-78"/>
              </a:rPr>
              <a:t>امکان استناد در قالب دلخواه</a:t>
            </a:r>
            <a:endParaRPr lang="en-US" sz="2000" dirty="0">
              <a:ea typeface="Calibri" panose="020F0502020204030204" pitchFamily="34" charset="0"/>
              <a:cs typeface="Nazanin" panose="00000400000000000000" pitchFamily="2" charset="-78"/>
            </a:endParaRPr>
          </a:p>
        </p:txBody>
      </p:sp>
    </p:spTree>
    <p:extLst>
      <p:ext uri="{BB962C8B-B14F-4D97-AF65-F5344CB8AC3E}">
        <p14:creationId xmlns:p14="http://schemas.microsoft.com/office/powerpoint/2010/main" val="271161212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a:blip r:embed="rId2">
            <a:extLst>
              <a:ext uri="{28A0092B-C50C-407E-A947-70E740481C1C}">
                <a14:useLocalDpi xmlns:a14="http://schemas.microsoft.com/office/drawing/2010/main" val="0"/>
              </a:ext>
            </a:extLst>
          </a:blip>
          <a:stretch>
            <a:fillRect/>
          </a:stretch>
        </p:blipFill>
        <p:spPr>
          <a:xfrm>
            <a:off x="1764406" y="656823"/>
            <a:ext cx="8989453" cy="5525036"/>
          </a:xfrm>
          <a:prstGeom prst="rect">
            <a:avLst/>
          </a:prstGeom>
        </p:spPr>
      </p:pic>
      <p:sp>
        <p:nvSpPr>
          <p:cNvPr id="3" name="Right Arrow Callout 2"/>
          <p:cNvSpPr/>
          <p:nvPr/>
        </p:nvSpPr>
        <p:spPr>
          <a:xfrm>
            <a:off x="5834130" y="4090653"/>
            <a:ext cx="2766877" cy="1292716"/>
          </a:xfrm>
          <a:prstGeom prst="rightArrowCallout">
            <a:avLst/>
          </a:prstGeom>
        </p:spPr>
        <p:style>
          <a:lnRef idx="1">
            <a:schemeClr val="accent3"/>
          </a:lnRef>
          <a:fillRef idx="3">
            <a:schemeClr val="accent3"/>
          </a:fillRef>
          <a:effectRef idx="2">
            <a:schemeClr val="accent3"/>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lnSpc>
                <a:spcPct val="107000"/>
              </a:lnSpc>
              <a:spcBef>
                <a:spcPts val="0"/>
              </a:spcBef>
              <a:spcAft>
                <a:spcPts val="800"/>
              </a:spcAft>
            </a:pPr>
            <a:r>
              <a:rPr lang="fa-IR" sz="2000" dirty="0">
                <a:ln>
                  <a:noFill/>
                </a:ln>
                <a:solidFill>
                  <a:srgbClr val="000000"/>
                </a:solidFill>
                <a:ea typeface="Calibri" panose="020F0502020204030204" pitchFamily="34" charset="0"/>
                <a:cs typeface="Nazanin" panose="00000400000000000000" pitchFamily="2" charset="-78"/>
              </a:rPr>
              <a:t>اشتراک گذاری یک رکورد در شبکه های اجتماعی</a:t>
            </a:r>
            <a:endParaRPr lang="en-US" sz="2000" dirty="0">
              <a:ea typeface="Calibri" panose="020F0502020204030204" pitchFamily="34" charset="0"/>
              <a:cs typeface="Nazanin" panose="00000400000000000000" pitchFamily="2" charset="-78"/>
            </a:endParaRPr>
          </a:p>
        </p:txBody>
      </p:sp>
    </p:spTree>
    <p:extLst>
      <p:ext uri="{BB962C8B-B14F-4D97-AF65-F5344CB8AC3E}">
        <p14:creationId xmlns:p14="http://schemas.microsoft.com/office/powerpoint/2010/main" val="251932032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7"/>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3031" y="141667"/>
            <a:ext cx="6761408" cy="5718219"/>
          </a:xfrm>
          <a:solidFill>
            <a:srgbClr val="5B9BD5"/>
          </a:solidFill>
          <a:ln w="12700" cap="flat" cmpd="sng" algn="ctr">
            <a:solidFill>
              <a:srgbClr val="5B9BD5">
                <a:shade val="50000"/>
              </a:srgbClr>
            </a:solidFill>
            <a:prstDash val="solid"/>
            <a:miter lim="800000"/>
          </a:ln>
          <a:effectLst/>
        </p:spPr>
      </p:pic>
      <p:sp>
        <p:nvSpPr>
          <p:cNvPr id="7" name="Text Placeholder 6"/>
          <p:cNvSpPr>
            <a:spLocks noGrp="1"/>
          </p:cNvSpPr>
          <p:nvPr>
            <p:ph type="body" sz="half" idx="2"/>
          </p:nvPr>
        </p:nvSpPr>
        <p:spPr>
          <a:xfrm>
            <a:off x="7079087" y="1176337"/>
            <a:ext cx="4808113" cy="5640945"/>
          </a:xfrm>
        </p:spPr>
        <p:txBody>
          <a:bodyPr>
            <a:normAutofit/>
          </a:bodyPr>
          <a:lstStyle/>
          <a:p>
            <a:pPr algn="r" rtl="1"/>
            <a:r>
              <a:rPr lang="fa-IR" sz="1400" dirty="0" smtClean="0"/>
              <a:t>1- </a:t>
            </a:r>
            <a:r>
              <a:rPr lang="fa-IR" sz="1600" dirty="0" smtClean="0"/>
              <a:t>لینک های متن کامل</a:t>
            </a:r>
          </a:p>
          <a:p>
            <a:pPr algn="r" rtl="1"/>
            <a:r>
              <a:rPr lang="fa-IR" sz="1600" dirty="0"/>
              <a:t> </a:t>
            </a:r>
            <a:r>
              <a:rPr lang="fa-IR" sz="1600" dirty="0" smtClean="0"/>
              <a:t>   - نماد ناشر</a:t>
            </a:r>
          </a:p>
          <a:p>
            <a:pPr algn="r" rtl="1"/>
            <a:r>
              <a:rPr lang="fa-IR" sz="1600" dirty="0"/>
              <a:t> </a:t>
            </a:r>
            <a:r>
              <a:rPr lang="fa-IR" sz="1600" dirty="0" smtClean="0"/>
              <a:t>   - نماد </a:t>
            </a:r>
            <a:r>
              <a:rPr lang="en-US" sz="1600" dirty="0" smtClean="0"/>
              <a:t>PMC</a:t>
            </a:r>
            <a:r>
              <a:rPr lang="fa-IR" sz="1600" dirty="0" smtClean="0"/>
              <a:t> و لینک مقاله در درگاه </a:t>
            </a:r>
            <a:r>
              <a:rPr lang="en-US" sz="1600" dirty="0" smtClean="0"/>
              <a:t>PMC</a:t>
            </a:r>
            <a:endParaRPr lang="fa-IR" sz="1600" dirty="0" smtClean="0"/>
          </a:p>
          <a:p>
            <a:pPr algn="r" rtl="1"/>
            <a:r>
              <a:rPr lang="fa-IR" sz="1600" dirty="0" smtClean="0"/>
              <a:t>2- دریافت استناد</a:t>
            </a:r>
          </a:p>
          <a:p>
            <a:pPr algn="r" rtl="1"/>
            <a:r>
              <a:rPr lang="fa-IR" sz="1600" dirty="0" smtClean="0"/>
              <a:t>و اضافه کردن نتایج جستجو در یک مجموعه و در حساب شخصی خود در </a:t>
            </a:r>
            <a:r>
              <a:rPr lang="en-US" sz="1600" dirty="0" smtClean="0"/>
              <a:t>NCBI</a:t>
            </a:r>
          </a:p>
          <a:p>
            <a:pPr algn="r" rtl="1"/>
            <a:r>
              <a:rPr lang="fa-IR" sz="1600" dirty="0" smtClean="0"/>
              <a:t>3- اشتراک گذاری</a:t>
            </a:r>
          </a:p>
          <a:p>
            <a:pPr algn="r" rtl="1"/>
            <a:r>
              <a:rPr lang="fa-IR" sz="1600" dirty="0" smtClean="0"/>
              <a:t>4- حرکت در قسمت های مختلف مقاله</a:t>
            </a:r>
            <a:endParaRPr lang="en-US" sz="1600" dirty="0"/>
          </a:p>
        </p:txBody>
      </p:sp>
      <p:sp>
        <p:nvSpPr>
          <p:cNvPr id="9" name="Oval 8"/>
          <p:cNvSpPr/>
          <p:nvPr/>
        </p:nvSpPr>
        <p:spPr>
          <a:xfrm>
            <a:off x="5252568" y="981075"/>
            <a:ext cx="476250" cy="3905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1">
              <a:lnSpc>
                <a:spcPct val="107000"/>
              </a:lnSpc>
              <a:spcBef>
                <a:spcPts val="0"/>
              </a:spcBef>
              <a:spcAft>
                <a:spcPts val="800"/>
              </a:spcAft>
            </a:pPr>
            <a:r>
              <a:rPr lang="fa-IR" sz="1100" dirty="0">
                <a:effectLst/>
                <a:ea typeface="Calibri" panose="020F0502020204030204" pitchFamily="34" charset="0"/>
                <a:cs typeface="Arial" panose="020B0604020202020204" pitchFamily="34" charset="0"/>
              </a:rPr>
              <a:t>1</a:t>
            </a:r>
            <a:endParaRPr lang="en-US" sz="1100" dirty="0">
              <a:effectLst/>
              <a:ea typeface="Calibri" panose="020F0502020204030204" pitchFamily="34" charset="0"/>
              <a:cs typeface="Arial" panose="020B0604020202020204" pitchFamily="34" charset="0"/>
            </a:endParaRPr>
          </a:p>
        </p:txBody>
      </p:sp>
      <p:sp>
        <p:nvSpPr>
          <p:cNvPr id="10" name="Oval 9"/>
          <p:cNvSpPr/>
          <p:nvPr/>
        </p:nvSpPr>
        <p:spPr>
          <a:xfrm>
            <a:off x="5252568" y="2357975"/>
            <a:ext cx="476250" cy="390525"/>
          </a:xfrm>
          <a:prstGeom prst="ellipse">
            <a:avLst/>
          </a:prstGeom>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1">
              <a:lnSpc>
                <a:spcPct val="107000"/>
              </a:lnSpc>
              <a:spcBef>
                <a:spcPts val="0"/>
              </a:spcBef>
              <a:spcAft>
                <a:spcPts val="800"/>
              </a:spcAft>
            </a:pPr>
            <a:r>
              <a:rPr lang="fa-IR" sz="1100">
                <a:effectLst/>
                <a:latin typeface="Calibri" panose="020F0502020204030204" pitchFamily="34" charset="0"/>
                <a:ea typeface="Calibri" panose="020F0502020204030204" pitchFamily="34" charset="0"/>
                <a:cs typeface="Arial" panose="020B0604020202020204" pitchFamily="34" charset="0"/>
              </a:rPr>
              <a:t>2</a:t>
            </a:r>
            <a:endParaRPr lang="en-US" sz="1100">
              <a:effectLst/>
              <a:latin typeface="Calibri" panose="020F0502020204030204" pitchFamily="34" charset="0"/>
              <a:ea typeface="Calibri" panose="020F0502020204030204" pitchFamily="34" charset="0"/>
              <a:cs typeface="Arial" panose="020B0604020202020204" pitchFamily="34" charset="0"/>
            </a:endParaRPr>
          </a:p>
        </p:txBody>
      </p:sp>
      <p:sp>
        <p:nvSpPr>
          <p:cNvPr id="11" name="Oval 10"/>
          <p:cNvSpPr/>
          <p:nvPr/>
        </p:nvSpPr>
        <p:spPr>
          <a:xfrm>
            <a:off x="5252568" y="3734875"/>
            <a:ext cx="476250" cy="390525"/>
          </a:xfrm>
          <a:prstGeom prst="ellipse">
            <a:avLst/>
          </a:prstGeom>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1">
              <a:lnSpc>
                <a:spcPct val="107000"/>
              </a:lnSpc>
              <a:spcBef>
                <a:spcPts val="0"/>
              </a:spcBef>
              <a:spcAft>
                <a:spcPts val="800"/>
              </a:spcAft>
            </a:pPr>
            <a:r>
              <a:rPr lang="fa-IR" sz="1100">
                <a:effectLst/>
                <a:latin typeface="Calibri" panose="020F0502020204030204" pitchFamily="34" charset="0"/>
                <a:ea typeface="Calibri" panose="020F0502020204030204" pitchFamily="34" charset="0"/>
                <a:cs typeface="Arial" panose="020B0604020202020204" pitchFamily="34" charset="0"/>
              </a:rPr>
              <a:t>3</a:t>
            </a:r>
            <a:endParaRPr lang="en-US" sz="1100">
              <a:effectLst/>
              <a:latin typeface="Calibri" panose="020F0502020204030204" pitchFamily="34" charset="0"/>
              <a:ea typeface="Calibri" panose="020F0502020204030204" pitchFamily="34" charset="0"/>
              <a:cs typeface="Arial" panose="020B0604020202020204" pitchFamily="34" charset="0"/>
            </a:endParaRPr>
          </a:p>
        </p:txBody>
      </p:sp>
      <p:sp>
        <p:nvSpPr>
          <p:cNvPr id="12" name="Oval 11"/>
          <p:cNvSpPr/>
          <p:nvPr/>
        </p:nvSpPr>
        <p:spPr>
          <a:xfrm>
            <a:off x="5252568" y="5111775"/>
            <a:ext cx="476250" cy="390525"/>
          </a:xfrm>
          <a:prstGeom prst="ellipse">
            <a:avLst/>
          </a:prstGeom>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1">
              <a:lnSpc>
                <a:spcPct val="107000"/>
              </a:lnSpc>
              <a:spcBef>
                <a:spcPts val="0"/>
              </a:spcBef>
              <a:spcAft>
                <a:spcPts val="800"/>
              </a:spcAft>
            </a:pPr>
            <a:r>
              <a:rPr lang="fa-IR" sz="1100">
                <a:effectLst/>
                <a:latin typeface="Calibri" panose="020F0502020204030204" pitchFamily="34" charset="0"/>
                <a:ea typeface="Calibri" panose="020F0502020204030204" pitchFamily="34" charset="0"/>
                <a:cs typeface="Arial" panose="020B0604020202020204" pitchFamily="34" charset="0"/>
              </a:rPr>
              <a:t>4</a:t>
            </a:r>
            <a:endParaRPr lang="en-US" sz="110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40419289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امکان استناد</a:t>
            </a: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17541" y="441399"/>
            <a:ext cx="6812924" cy="5628066"/>
          </a:xfrm>
        </p:spPr>
      </p:pic>
      <p:sp>
        <p:nvSpPr>
          <p:cNvPr id="4" name="Text Placeholder 3"/>
          <p:cNvSpPr>
            <a:spLocks noGrp="1"/>
          </p:cNvSpPr>
          <p:nvPr>
            <p:ph type="body" sz="half" idx="2"/>
          </p:nvPr>
        </p:nvSpPr>
        <p:spPr>
          <a:xfrm>
            <a:off x="7199291" y="1124214"/>
            <a:ext cx="4790940" cy="4262436"/>
          </a:xfrm>
        </p:spPr>
        <p:txBody>
          <a:bodyPr>
            <a:normAutofit/>
          </a:bodyPr>
          <a:lstStyle/>
          <a:p>
            <a:pPr algn="just" rtl="1">
              <a:lnSpc>
                <a:spcPct val="150000"/>
              </a:lnSpc>
            </a:pPr>
            <a:r>
              <a:rPr lang="fa-IR" sz="1600" dirty="0"/>
              <a:t>1- </a:t>
            </a:r>
            <a:r>
              <a:rPr lang="fa-IR" sz="1800" dirty="0"/>
              <a:t>امکان دریافت خروجی استناد در قالب های </a:t>
            </a:r>
            <a:r>
              <a:rPr lang="en-US" sz="1800" dirty="0" smtClean="0"/>
              <a:t>APA </a:t>
            </a:r>
            <a:r>
              <a:rPr lang="en-US" sz="1800" dirty="0"/>
              <a:t>،MLA </a:t>
            </a:r>
            <a:r>
              <a:rPr lang="en-US" sz="1800" dirty="0" smtClean="0"/>
              <a:t>،</a:t>
            </a:r>
            <a:r>
              <a:rPr lang="fa-IR" sz="1800" dirty="0" smtClean="0"/>
              <a:t> </a:t>
            </a:r>
            <a:r>
              <a:rPr lang="en-US" sz="1800" dirty="0" smtClean="0"/>
              <a:t>AMA</a:t>
            </a:r>
            <a:r>
              <a:rPr lang="fa-IR" sz="1800" dirty="0" smtClean="0"/>
              <a:t>و</a:t>
            </a:r>
            <a:r>
              <a:rPr lang="en-US" sz="1800" dirty="0" smtClean="0"/>
              <a:t>NLM </a:t>
            </a:r>
            <a:endParaRPr lang="fa-IR" sz="1800" dirty="0"/>
          </a:p>
          <a:p>
            <a:pPr algn="r" rtl="1">
              <a:lnSpc>
                <a:spcPct val="150000"/>
              </a:lnSpc>
            </a:pPr>
            <a:r>
              <a:rPr lang="en-US" sz="1800" dirty="0"/>
              <a:t/>
            </a:r>
            <a:br>
              <a:rPr lang="en-US" sz="1800" dirty="0"/>
            </a:br>
            <a:r>
              <a:rPr lang="fa-IR" sz="1800" dirty="0"/>
              <a:t>2- امکان بارگیری </a:t>
            </a:r>
            <a:r>
              <a:rPr lang="en-US" sz="1800" dirty="0" err="1" smtClean="0"/>
              <a:t>nbib</a:t>
            </a:r>
            <a:r>
              <a:rPr lang="fa-IR" sz="1800" dirty="0" smtClean="0"/>
              <a:t> استناد </a:t>
            </a:r>
            <a:r>
              <a:rPr lang="fa-IR" sz="1800" dirty="0"/>
              <a:t>در فرمت استاندارد که به طور گسترده در نرم افزار مدیریت مرجع مورد استفاده قرار می گیرد .</a:t>
            </a:r>
            <a:br>
              <a:rPr lang="fa-IR" sz="1800" dirty="0"/>
            </a:br>
            <a:r>
              <a:rPr lang="fa-IR" sz="1800" dirty="0"/>
              <a:t>3-امکان کپی کردن مستقیم متن استناد </a:t>
            </a:r>
            <a:endParaRPr lang="en-US" sz="1800" dirty="0"/>
          </a:p>
          <a:p>
            <a:pPr algn="r" rtl="1"/>
            <a:r>
              <a:rPr lang="fa-IR" dirty="0"/>
              <a:t/>
            </a:r>
            <a:br>
              <a:rPr lang="fa-IR" dirty="0"/>
            </a:br>
            <a:endParaRPr lang="en-US" dirty="0"/>
          </a:p>
        </p:txBody>
      </p:sp>
      <p:sp>
        <p:nvSpPr>
          <p:cNvPr id="6" name="Oval 5"/>
          <p:cNvSpPr/>
          <p:nvPr/>
        </p:nvSpPr>
        <p:spPr>
          <a:xfrm>
            <a:off x="4095482" y="4005330"/>
            <a:ext cx="412124" cy="38636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t>1</a:t>
            </a:r>
            <a:endParaRPr lang="en-US" dirty="0"/>
          </a:p>
        </p:txBody>
      </p:sp>
      <p:sp>
        <p:nvSpPr>
          <p:cNvPr id="7" name="Oval 6"/>
          <p:cNvSpPr/>
          <p:nvPr/>
        </p:nvSpPr>
        <p:spPr>
          <a:xfrm>
            <a:off x="3095223" y="4005330"/>
            <a:ext cx="412124" cy="38636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t>2</a:t>
            </a:r>
            <a:endParaRPr lang="en-US" dirty="0"/>
          </a:p>
        </p:txBody>
      </p:sp>
      <p:sp>
        <p:nvSpPr>
          <p:cNvPr id="8" name="Oval 7"/>
          <p:cNvSpPr/>
          <p:nvPr/>
        </p:nvSpPr>
        <p:spPr>
          <a:xfrm>
            <a:off x="2094964" y="4005330"/>
            <a:ext cx="412124" cy="38636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t>3</a:t>
            </a:r>
            <a:endParaRPr lang="en-US" dirty="0"/>
          </a:p>
        </p:txBody>
      </p:sp>
    </p:spTree>
    <p:extLst>
      <p:ext uri="{BB962C8B-B14F-4D97-AF65-F5344CB8AC3E}">
        <p14:creationId xmlns:p14="http://schemas.microsoft.com/office/powerpoint/2010/main" val="361844644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8A56C025-ECC6-4194-97BB-DCD50907B5DB}"/>
              </a:ext>
            </a:extLst>
          </p:cNvPr>
          <p:cNvSpPr>
            <a:spLocks noGrp="1"/>
          </p:cNvSpPr>
          <p:nvPr>
            <p:ph idx="1"/>
          </p:nvPr>
        </p:nvSpPr>
        <p:spPr>
          <a:xfrm>
            <a:off x="464694" y="1932858"/>
            <a:ext cx="11097718" cy="5111645"/>
          </a:xfrm>
        </p:spPr>
        <p:txBody>
          <a:bodyPr>
            <a:normAutofit/>
          </a:bodyPr>
          <a:lstStyle/>
          <a:p>
            <a:pPr algn="just" rtl="1">
              <a:lnSpc>
                <a:spcPct val="150000"/>
              </a:lnSpc>
            </a:pPr>
            <a:r>
              <a:rPr lang="fa-IR" b="0" i="0" dirty="0">
                <a:solidFill>
                  <a:srgbClr val="1C1C1C"/>
                </a:solidFill>
                <a:effectLst/>
                <a:latin typeface="Font"/>
              </a:rPr>
              <a:t>  </a:t>
            </a:r>
            <a:r>
              <a:rPr lang="fa-IR" b="1" i="0" dirty="0">
                <a:solidFill>
                  <a:srgbClr val="1C1C1C"/>
                </a:solidFill>
                <a:effectLst/>
                <a:latin typeface="Font"/>
                <a:cs typeface="B Nazanin" panose="00000400000000000000" pitchFamily="2" charset="-78"/>
              </a:rPr>
              <a:t>یا همان  </a:t>
            </a:r>
            <a:r>
              <a:rPr lang="en-US" b="1" i="0" dirty="0">
                <a:solidFill>
                  <a:schemeClr val="accent2">
                    <a:lumMod val="75000"/>
                  </a:schemeClr>
                </a:solidFill>
                <a:effectLst/>
                <a:latin typeface="Font"/>
                <a:cs typeface="B Nazanin" panose="00000400000000000000" pitchFamily="2" charset="-78"/>
              </a:rPr>
              <a:t>Digital Object Identifier </a:t>
            </a:r>
            <a:r>
              <a:rPr lang="fa-IR" b="1" i="0" dirty="0">
                <a:solidFill>
                  <a:srgbClr val="1C1C1C"/>
                </a:solidFill>
                <a:effectLst/>
                <a:latin typeface="Font"/>
                <a:cs typeface="B Nazanin" panose="00000400000000000000" pitchFamily="2" charset="-78"/>
              </a:rPr>
              <a:t> </a:t>
            </a:r>
            <a:r>
              <a:rPr lang="fa-IR" b="0" i="0" dirty="0">
                <a:solidFill>
                  <a:srgbClr val="333333"/>
                </a:solidFill>
                <a:effectLst/>
                <a:latin typeface="IRANSans"/>
              </a:rPr>
              <a:t> </a:t>
            </a:r>
            <a:r>
              <a:rPr lang="fa-IR" b="1" i="0" dirty="0">
                <a:effectLst/>
                <a:latin typeface="IRANSans"/>
                <a:cs typeface="B Nazanin" panose="00000400000000000000" pitchFamily="2" charset="-78"/>
              </a:rPr>
              <a:t>یک شماره بین المللی و دیجیتالی </a:t>
            </a:r>
            <a:r>
              <a:rPr lang="fa-IR" b="1" i="0" dirty="0">
                <a:solidFill>
                  <a:srgbClr val="333333"/>
                </a:solidFill>
                <a:effectLst/>
                <a:latin typeface="IRANSans"/>
                <a:cs typeface="B Nazanin" panose="00000400000000000000" pitchFamily="2" charset="-78"/>
              </a:rPr>
              <a:t>است </a:t>
            </a:r>
            <a:r>
              <a:rPr lang="fa-IR" b="1" i="0" dirty="0">
                <a:solidFill>
                  <a:srgbClr val="333333"/>
                </a:solidFill>
                <a:effectLst/>
                <a:latin typeface="IRANSans"/>
              </a:rPr>
              <a:t>و </a:t>
            </a:r>
            <a:r>
              <a:rPr lang="fa-IR" b="1" i="0" dirty="0">
                <a:solidFill>
                  <a:srgbClr val="000000"/>
                </a:solidFill>
                <a:effectLst/>
                <a:latin typeface="Tahoma" panose="020B0604030504040204" pitchFamily="34" charset="0"/>
                <a:cs typeface="B Nazanin" panose="00000400000000000000" pitchFamily="2" charset="-78"/>
              </a:rPr>
              <a:t>شامل مجموعه ای از اعداد و گاهی حروف و علامت هاست که به هر نوع منبع دیجیتالی اختصاص می یابد و </a:t>
            </a:r>
            <a:r>
              <a:rPr lang="fa-IR" b="1" i="0" dirty="0">
                <a:solidFill>
                  <a:srgbClr val="1C1C1C"/>
                </a:solidFill>
                <a:effectLst/>
                <a:latin typeface="Font"/>
                <a:cs typeface="B Nazanin" panose="00000400000000000000" pitchFamily="2" charset="-78"/>
              </a:rPr>
              <a:t>برای شناسایی اسناد الکترونیکی در </a:t>
            </a:r>
            <a:r>
              <a:rPr lang="fa-IR" b="1" dirty="0">
                <a:solidFill>
                  <a:srgbClr val="1C1C1C"/>
                </a:solidFill>
                <a:latin typeface="Font"/>
                <a:cs typeface="B Nazanin" panose="00000400000000000000" pitchFamily="2" charset="-78"/>
              </a:rPr>
              <a:t>محیط وب</a:t>
            </a:r>
            <a:r>
              <a:rPr lang="fa-IR" b="1" i="0" dirty="0">
                <a:solidFill>
                  <a:srgbClr val="1C1C1C"/>
                </a:solidFill>
                <a:effectLst/>
                <a:latin typeface="Font"/>
                <a:cs typeface="B Nazanin" panose="00000400000000000000" pitchFamily="2" charset="-78"/>
              </a:rPr>
              <a:t> مورد استفاده قرار می‌گیرد. این شناسه از دو بخش کد ناشر و کد سند تشکیل می‌شود. که با علامت اسلش " / ٌ از یکدیگر جدا می‌شوند.</a:t>
            </a:r>
          </a:p>
          <a:p>
            <a:pPr algn="just" rtl="1">
              <a:lnSpc>
                <a:spcPct val="150000"/>
              </a:lnSpc>
            </a:pPr>
            <a:r>
              <a:rPr lang="fa-IR" b="1" i="0" dirty="0">
                <a:effectLst/>
                <a:latin typeface="IRANSans"/>
                <a:cs typeface="B Nazanin" panose="00000400000000000000" pitchFamily="2" charset="-78"/>
              </a:rPr>
              <a:t>اصلی ترین کاربرد </a:t>
            </a:r>
            <a:r>
              <a:rPr lang="en-US" b="1" i="0" dirty="0" err="1">
                <a:effectLst/>
                <a:latin typeface="IRANSans"/>
                <a:cs typeface="B Nazanin" panose="00000400000000000000" pitchFamily="2" charset="-78"/>
              </a:rPr>
              <a:t>doi</a:t>
            </a:r>
            <a:r>
              <a:rPr lang="en-US" b="1" i="0" dirty="0">
                <a:effectLst/>
                <a:latin typeface="IRANSans"/>
                <a:cs typeface="B Nazanin" panose="00000400000000000000" pitchFamily="2" charset="-78"/>
              </a:rPr>
              <a:t> </a:t>
            </a:r>
            <a:r>
              <a:rPr lang="fa-IR" b="1" i="0" dirty="0">
                <a:effectLst/>
                <a:latin typeface="IRANSans"/>
                <a:cs typeface="B Nazanin" panose="00000400000000000000" pitchFamily="2" charset="-78"/>
              </a:rPr>
              <a:t>در ارجاع دهی مقالات است که به نوبه خود می تواند باعث افزایش ارجاعات یک مقاله شود.</a:t>
            </a:r>
            <a:endParaRPr lang="en-US" b="1" dirty="0">
              <a:cs typeface="B Nazanin" panose="00000400000000000000" pitchFamily="2" charset="-78"/>
            </a:endParaRPr>
          </a:p>
        </p:txBody>
      </p:sp>
      <p:pic>
        <p:nvPicPr>
          <p:cNvPr id="5" name="Picture 4">
            <a:extLst>
              <a:ext uri="{FF2B5EF4-FFF2-40B4-BE49-F238E27FC236}">
                <a16:creationId xmlns:a16="http://schemas.microsoft.com/office/drawing/2014/main" xmlns="" id="{9DC98F25-AE7C-4C63-9064-F4E0D658C73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17494" y="4208451"/>
            <a:ext cx="4392118" cy="1993692"/>
          </a:xfrm>
          <a:prstGeom prst="rect">
            <a:avLst/>
          </a:prstGeom>
        </p:spPr>
      </p:pic>
      <p:sp>
        <p:nvSpPr>
          <p:cNvPr id="4" name="Rectangle 3"/>
          <p:cNvSpPr/>
          <p:nvPr/>
        </p:nvSpPr>
        <p:spPr>
          <a:xfrm>
            <a:off x="3657599" y="523827"/>
            <a:ext cx="5228823" cy="1133341"/>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4400" dirty="0">
                <a:solidFill>
                  <a:srgbClr val="FF0000"/>
                </a:solidFill>
                <a:latin typeface="Bell MT" panose="02020503060305020303" pitchFamily="18" charset="0"/>
              </a:rPr>
              <a:t>DOI</a:t>
            </a:r>
            <a:endParaRPr lang="en-US" sz="4400" dirty="0"/>
          </a:p>
        </p:txBody>
      </p:sp>
    </p:spTree>
    <p:extLst>
      <p:ext uri="{BB962C8B-B14F-4D97-AF65-F5344CB8AC3E}">
        <p14:creationId xmlns:p14="http://schemas.microsoft.com/office/powerpoint/2010/main" val="425794984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324381" y="2503986"/>
            <a:ext cx="8534400" cy="1507067"/>
          </a:xfrm>
        </p:spPr>
        <p:txBody>
          <a:bodyPr>
            <a:normAutofit/>
          </a:bodyPr>
          <a:lstStyle/>
          <a:p>
            <a:r>
              <a:rPr lang="fa-IR" sz="5400" dirty="0" smtClean="0"/>
              <a:t>جستجوی پیشرفته</a:t>
            </a:r>
            <a:endParaRPr lang="en-US" sz="5400" dirty="0"/>
          </a:p>
        </p:txBody>
      </p:sp>
    </p:spTree>
    <p:extLst>
      <p:ext uri="{BB962C8B-B14F-4D97-AF65-F5344CB8AC3E}">
        <p14:creationId xmlns:p14="http://schemas.microsoft.com/office/powerpoint/2010/main" val="227100225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84211" y="631065"/>
            <a:ext cx="10868138" cy="3657135"/>
          </a:xfrm>
        </p:spPr>
        <p:txBody>
          <a:bodyPr/>
          <a:lstStyle/>
          <a:p>
            <a:endParaRPr lang="en-US" dirty="0"/>
          </a:p>
        </p:txBody>
      </p:sp>
      <p:sp>
        <p:nvSpPr>
          <p:cNvPr id="6" name="Text Placeholder 5"/>
          <p:cNvSpPr>
            <a:spLocks noGrp="1"/>
          </p:cNvSpPr>
          <p:nvPr>
            <p:ph type="body" idx="1"/>
          </p:nvPr>
        </p:nvSpPr>
        <p:spPr>
          <a:xfrm>
            <a:off x="270456" y="4764718"/>
            <a:ext cx="11694017" cy="2093282"/>
          </a:xfrm>
        </p:spPr>
        <p:txBody>
          <a:bodyPr>
            <a:normAutofit fontScale="85000" lnSpcReduction="10000"/>
          </a:bodyPr>
          <a:lstStyle/>
          <a:p>
            <a:pPr algn="r" rtl="1"/>
            <a:r>
              <a:rPr lang="fa-IR" dirty="0">
                <a:solidFill>
                  <a:schemeClr val="tx1"/>
                </a:solidFill>
              </a:rPr>
              <a:t>در محیط جدید </a:t>
            </a:r>
            <a:r>
              <a:rPr lang="en-US" dirty="0" err="1">
                <a:solidFill>
                  <a:schemeClr val="tx1"/>
                </a:solidFill>
              </a:rPr>
              <a:t>pubmed</a:t>
            </a:r>
            <a:r>
              <a:rPr lang="fa-IR" dirty="0">
                <a:solidFill>
                  <a:schemeClr val="tx1"/>
                </a:solidFill>
              </a:rPr>
              <a:t>برای جستجوی پیشرفته عملکردهای قدرتمندی </a:t>
            </a:r>
            <a:r>
              <a:rPr lang="fa-IR" dirty="0" smtClean="0">
                <a:solidFill>
                  <a:schemeClr val="tx1"/>
                </a:solidFill>
              </a:rPr>
              <a:t>طراحی شده </a:t>
            </a:r>
            <a:r>
              <a:rPr lang="fa-IR" dirty="0">
                <a:solidFill>
                  <a:schemeClr val="tx1"/>
                </a:solidFill>
              </a:rPr>
              <a:t>است که بیشتر برای جستجوگران حرفه ای </a:t>
            </a:r>
            <a:r>
              <a:rPr lang="fa-IR" dirty="0" smtClean="0">
                <a:solidFill>
                  <a:schemeClr val="tx1"/>
                </a:solidFill>
              </a:rPr>
              <a:t>تر طراحی شده است. </a:t>
            </a:r>
            <a:r>
              <a:rPr lang="fa-IR" dirty="0">
                <a:solidFill>
                  <a:schemeClr val="tx1"/>
                </a:solidFill>
              </a:rPr>
              <a:t>قابلیتهای آن شامل:</a:t>
            </a:r>
            <a:br>
              <a:rPr lang="fa-IR" dirty="0">
                <a:solidFill>
                  <a:schemeClr val="tx1"/>
                </a:solidFill>
              </a:rPr>
            </a:br>
            <a:r>
              <a:rPr lang="fa-IR" dirty="0">
                <a:solidFill>
                  <a:schemeClr val="tx1"/>
                </a:solidFill>
              </a:rPr>
              <a:t>-1جستجوی </a:t>
            </a:r>
            <a:r>
              <a:rPr lang="fa-IR" dirty="0" smtClean="0">
                <a:solidFill>
                  <a:schemeClr val="tx1"/>
                </a:solidFill>
              </a:rPr>
              <a:t>بر اساس فیلدهای </a:t>
            </a:r>
            <a:r>
              <a:rPr lang="fa-IR" dirty="0">
                <a:solidFill>
                  <a:schemeClr val="tx1"/>
                </a:solidFill>
              </a:rPr>
              <a:t>خاص</a:t>
            </a:r>
            <a:br>
              <a:rPr lang="fa-IR" dirty="0">
                <a:solidFill>
                  <a:schemeClr val="tx1"/>
                </a:solidFill>
              </a:rPr>
            </a:br>
            <a:r>
              <a:rPr lang="fa-IR" dirty="0">
                <a:solidFill>
                  <a:schemeClr val="tx1"/>
                </a:solidFill>
              </a:rPr>
              <a:t>-</a:t>
            </a:r>
            <a:r>
              <a:rPr lang="fa-IR" dirty="0" smtClean="0">
                <a:solidFill>
                  <a:schemeClr val="tx1"/>
                </a:solidFill>
              </a:rPr>
              <a:t>2کلیدواژه مورد نظر را وارد می کنیم</a:t>
            </a:r>
          </a:p>
          <a:p>
            <a:pPr algn="r" rtl="1"/>
            <a:r>
              <a:rPr lang="fa-IR" dirty="0" smtClean="0">
                <a:solidFill>
                  <a:schemeClr val="tx1"/>
                </a:solidFill>
              </a:rPr>
              <a:t>3- انتخاب عملگر بولی مورد نظر</a:t>
            </a:r>
          </a:p>
          <a:p>
            <a:pPr algn="r" rtl="1"/>
            <a:r>
              <a:rPr lang="fa-IR" dirty="0" smtClean="0">
                <a:solidFill>
                  <a:schemeClr val="tx1"/>
                </a:solidFill>
              </a:rPr>
              <a:t>4-لیستی از نمایه ای از اصطلاحات به همراه تعداد نتایج برای هر عبارت که در فیلد جستجو وارد کردیم را نشان می دهد.</a:t>
            </a:r>
            <a:r>
              <a:rPr lang="fa-IR" dirty="0">
                <a:solidFill>
                  <a:schemeClr val="tx1"/>
                </a:solidFill>
              </a:rPr>
              <a:t/>
            </a:r>
            <a:br>
              <a:rPr lang="fa-IR" dirty="0">
                <a:solidFill>
                  <a:schemeClr val="tx1"/>
                </a:solidFill>
              </a:rPr>
            </a:br>
            <a:r>
              <a:rPr lang="fa-IR" dirty="0" smtClean="0">
                <a:solidFill>
                  <a:schemeClr val="tx1"/>
                </a:solidFill>
              </a:rPr>
              <a:t>-5 نمایش استراتژی جستجو</a:t>
            </a:r>
            <a:endParaRPr lang="en-US" dirty="0">
              <a:solidFill>
                <a:schemeClr val="tx1"/>
              </a:solidFill>
            </a:endParaRP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5763" y="-1"/>
            <a:ext cx="11088710" cy="4468969"/>
          </a:xfrm>
          <a:prstGeom prst="rect">
            <a:avLst/>
          </a:prstGeom>
        </p:spPr>
      </p:pic>
      <p:sp>
        <p:nvSpPr>
          <p:cNvPr id="8" name="Oval 7"/>
          <p:cNvSpPr/>
          <p:nvPr/>
        </p:nvSpPr>
        <p:spPr>
          <a:xfrm>
            <a:off x="1841679" y="1107583"/>
            <a:ext cx="412124" cy="386366"/>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fa-IR" dirty="0" smtClean="0">
                <a:ln w="0"/>
                <a:solidFill>
                  <a:schemeClr val="accent1"/>
                </a:solidFill>
                <a:effectLst>
                  <a:outerShdw blurRad="38100" dist="25400" dir="5400000" algn="ctr" rotWithShape="0">
                    <a:srgbClr val="6E747A">
                      <a:alpha val="43000"/>
                    </a:srgbClr>
                  </a:outerShdw>
                </a:effectLst>
              </a:rPr>
              <a:t>1</a:t>
            </a:r>
            <a:endParaRPr lang="en-US" dirty="0">
              <a:ln w="0"/>
              <a:solidFill>
                <a:schemeClr val="accent1"/>
              </a:solidFill>
              <a:effectLst>
                <a:outerShdw blurRad="38100" dist="25400" dir="5400000" algn="ctr" rotWithShape="0">
                  <a:srgbClr val="6E747A">
                    <a:alpha val="43000"/>
                  </a:srgbClr>
                </a:outerShdw>
              </a:effectLst>
            </a:endParaRPr>
          </a:p>
        </p:txBody>
      </p:sp>
      <p:sp>
        <p:nvSpPr>
          <p:cNvPr id="10" name="Oval 9"/>
          <p:cNvSpPr/>
          <p:nvPr/>
        </p:nvSpPr>
        <p:spPr>
          <a:xfrm>
            <a:off x="11346287" y="1107583"/>
            <a:ext cx="412124" cy="386366"/>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fa-IR" dirty="0" smtClean="0">
                <a:ln w="0"/>
                <a:solidFill>
                  <a:schemeClr val="accent1"/>
                </a:solidFill>
                <a:effectLst>
                  <a:outerShdw blurRad="38100" dist="25400" dir="5400000" algn="ctr" rotWithShape="0">
                    <a:srgbClr val="6E747A">
                      <a:alpha val="43000"/>
                    </a:srgbClr>
                  </a:outerShdw>
                </a:effectLst>
              </a:rPr>
              <a:t>3</a:t>
            </a:r>
            <a:endParaRPr lang="en-US" dirty="0">
              <a:ln w="0"/>
              <a:solidFill>
                <a:schemeClr val="accent1"/>
              </a:solidFill>
              <a:effectLst>
                <a:outerShdw blurRad="38100" dist="25400" dir="5400000" algn="ctr" rotWithShape="0">
                  <a:srgbClr val="6E747A">
                    <a:alpha val="43000"/>
                  </a:srgbClr>
                </a:outerShdw>
              </a:effectLst>
            </a:endParaRPr>
          </a:p>
        </p:txBody>
      </p:sp>
      <p:sp>
        <p:nvSpPr>
          <p:cNvPr id="11" name="Oval 10"/>
          <p:cNvSpPr/>
          <p:nvPr/>
        </p:nvSpPr>
        <p:spPr>
          <a:xfrm>
            <a:off x="5002369" y="1107583"/>
            <a:ext cx="412124" cy="386366"/>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fa-IR" dirty="0" smtClean="0">
                <a:ln w="0"/>
                <a:solidFill>
                  <a:schemeClr val="accent1"/>
                </a:solidFill>
                <a:effectLst>
                  <a:outerShdw blurRad="38100" dist="25400" dir="5400000" algn="ctr" rotWithShape="0">
                    <a:srgbClr val="6E747A">
                      <a:alpha val="43000"/>
                    </a:srgbClr>
                  </a:outerShdw>
                </a:effectLst>
              </a:rPr>
              <a:t>2</a:t>
            </a:r>
            <a:endParaRPr lang="en-US" dirty="0">
              <a:ln w="0"/>
              <a:solidFill>
                <a:schemeClr val="accent1"/>
              </a:solidFill>
              <a:effectLst>
                <a:outerShdw blurRad="38100" dist="25400" dir="5400000" algn="ctr" rotWithShape="0">
                  <a:srgbClr val="6E747A">
                    <a:alpha val="43000"/>
                  </a:srgbClr>
                </a:outerShdw>
              </a:effectLst>
            </a:endParaRPr>
          </a:p>
        </p:txBody>
      </p:sp>
      <p:sp>
        <p:nvSpPr>
          <p:cNvPr id="12" name="Oval 11"/>
          <p:cNvSpPr/>
          <p:nvPr/>
        </p:nvSpPr>
        <p:spPr>
          <a:xfrm>
            <a:off x="9940343" y="1390918"/>
            <a:ext cx="412124" cy="386366"/>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fa-IR" dirty="0" smtClean="0">
                <a:ln w="0"/>
                <a:solidFill>
                  <a:schemeClr val="accent1"/>
                </a:solidFill>
                <a:effectLst>
                  <a:outerShdw blurRad="38100" dist="25400" dir="5400000" algn="ctr" rotWithShape="0">
                    <a:srgbClr val="6E747A">
                      <a:alpha val="43000"/>
                    </a:srgbClr>
                  </a:outerShdw>
                </a:effectLst>
              </a:rPr>
              <a:t>4</a:t>
            </a:r>
            <a:endParaRPr lang="en-US" dirty="0">
              <a:ln w="0"/>
              <a:solidFill>
                <a:schemeClr val="accent1"/>
              </a:solidFill>
              <a:effectLst>
                <a:outerShdw blurRad="38100" dist="25400" dir="5400000" algn="ctr" rotWithShape="0">
                  <a:srgbClr val="6E747A">
                    <a:alpha val="43000"/>
                  </a:srgbClr>
                </a:outerShdw>
              </a:effectLst>
            </a:endParaRPr>
          </a:p>
        </p:txBody>
      </p:sp>
      <p:sp>
        <p:nvSpPr>
          <p:cNvPr id="13" name="Oval 12"/>
          <p:cNvSpPr/>
          <p:nvPr/>
        </p:nvSpPr>
        <p:spPr>
          <a:xfrm>
            <a:off x="4606343" y="2086144"/>
            <a:ext cx="412124" cy="386366"/>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fa-IR" dirty="0" smtClean="0">
                <a:ln w="0"/>
                <a:solidFill>
                  <a:schemeClr val="accent1"/>
                </a:solidFill>
                <a:effectLst>
                  <a:outerShdw blurRad="38100" dist="25400" dir="5400000" algn="ctr" rotWithShape="0">
                    <a:srgbClr val="6E747A">
                      <a:alpha val="43000"/>
                    </a:srgbClr>
                  </a:outerShdw>
                </a:effectLst>
              </a:rPr>
              <a:t>5</a:t>
            </a:r>
            <a:endParaRPr lang="en-US" dirty="0">
              <a:ln w="0"/>
              <a:solidFill>
                <a:schemeClr val="accent1"/>
              </a:solidFill>
              <a:effectLst>
                <a:outerShdw blurRad="38100" dist="25400" dir="5400000" algn="ctr" rotWithShape="0">
                  <a:srgbClr val="6E747A">
                    <a:alpha val="43000"/>
                  </a:srgbClr>
                </a:outerShdw>
              </a:effectLst>
            </a:endParaRPr>
          </a:p>
        </p:txBody>
      </p:sp>
    </p:spTree>
    <p:extLst>
      <p:ext uri="{BB962C8B-B14F-4D97-AF65-F5344CB8AC3E}">
        <p14:creationId xmlns:p14="http://schemas.microsoft.com/office/powerpoint/2010/main" val="14537576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56068" y="425004"/>
            <a:ext cx="10431887" cy="6233374"/>
          </a:xfrm>
        </p:spPr>
        <p:txBody>
          <a:bodyPr>
            <a:normAutofit fontScale="92500"/>
          </a:bodyPr>
          <a:lstStyle/>
          <a:p>
            <a:pPr marL="0" indent="0" algn="r" rtl="1">
              <a:lnSpc>
                <a:spcPct val="200000"/>
              </a:lnSpc>
              <a:buNone/>
            </a:pPr>
            <a:r>
              <a:rPr lang="fa-IR" dirty="0"/>
              <a:t>موسسه </a:t>
            </a:r>
            <a:r>
              <a:rPr lang="en-US" dirty="0"/>
              <a:t>National Center for Biotechnology Information </a:t>
            </a:r>
            <a:r>
              <a:rPr lang="fa-IR" dirty="0"/>
              <a:t>یا یه اختصار </a:t>
            </a:r>
            <a:r>
              <a:rPr lang="en-US" dirty="0"/>
              <a:t>NCBI </a:t>
            </a:r>
            <a:r>
              <a:rPr lang="fa-IR" dirty="0"/>
              <a:t>موسسه ای است، که مجلات پابمد را ایندکس می کند و یکی از کار های مهم این موسسه تدوین استاندارد های علمی رتبه دهی و علم سنجی به مجلات حوزه های پزشکی و زیست می باشد.</a:t>
            </a:r>
            <a:endParaRPr lang="fa-IR" dirty="0" smtClean="0"/>
          </a:p>
          <a:p>
            <a:pPr marL="0" indent="0" algn="r" rtl="1">
              <a:lnSpc>
                <a:spcPct val="200000"/>
              </a:lnSpc>
              <a:buNone/>
            </a:pPr>
            <a:r>
              <a:rPr lang="fa-IR" dirty="0" smtClean="0"/>
              <a:t>پابمد </a:t>
            </a:r>
            <a:r>
              <a:rPr lang="fa-IR" dirty="0" smtClean="0"/>
              <a:t>یک پایگاه داده اطلاعاتی و یک موتور جستجو تحت وب رایگان است که توسط کتابخانه ملی </a:t>
            </a:r>
            <a:r>
              <a:rPr lang="ar-SA" dirty="0"/>
              <a:t>پزشکی ایالات متحده </a:t>
            </a:r>
            <a:r>
              <a:rPr lang="en-US" b="1" dirty="0" smtClean="0">
                <a:solidFill>
                  <a:schemeClr val="accent4">
                    <a:lumMod val="50000"/>
                  </a:schemeClr>
                </a:solidFill>
              </a:rPr>
              <a:t>National Library in Medicine(NLM) </a:t>
            </a:r>
            <a:r>
              <a:rPr lang="ar-SA" dirty="0" smtClean="0"/>
              <a:t>راه‌اندازی </a:t>
            </a:r>
            <a:r>
              <a:rPr lang="ar-SA" dirty="0"/>
              <a:t>شده </a:t>
            </a:r>
            <a:r>
              <a:rPr lang="fa-IR" dirty="0" smtClean="0"/>
              <a:t>است.</a:t>
            </a:r>
          </a:p>
          <a:p>
            <a:pPr marL="0" indent="0" algn="r" rtl="1">
              <a:lnSpc>
                <a:spcPct val="200000"/>
              </a:lnSpc>
              <a:buNone/>
            </a:pPr>
            <a:r>
              <a:rPr lang="ar-SA" dirty="0"/>
              <a:t>پاب‌مد از سال </a:t>
            </a:r>
            <a:r>
              <a:rPr lang="fa-IR" dirty="0"/>
              <a:t>۱۹۹۶</a:t>
            </a:r>
            <a:r>
              <a:rPr lang="ar-SA" dirty="0"/>
              <a:t> به‌صورت آنلاین در دسترس عموم قرار گرفت و توسط مرکز ملی اطلاعات بیوتکنولوژی</a:t>
            </a:r>
            <a:r>
              <a:rPr lang="en-US" dirty="0"/>
              <a:t> </a:t>
            </a:r>
            <a:r>
              <a:rPr lang="en-US" dirty="0" smtClean="0"/>
              <a:t>(</a:t>
            </a:r>
            <a:r>
              <a:rPr lang="en-US" b="1" dirty="0" smtClean="0">
                <a:solidFill>
                  <a:schemeClr val="accent4">
                    <a:lumMod val="50000"/>
                  </a:schemeClr>
                </a:solidFill>
              </a:rPr>
              <a:t>NCBI</a:t>
            </a:r>
            <a:r>
              <a:rPr lang="en-US" dirty="0" smtClean="0"/>
              <a:t>) </a:t>
            </a:r>
            <a:r>
              <a:rPr lang="ar-SA" dirty="0"/>
              <a:t>در کتابخانه ملی پزشکی ایالات متحده</a:t>
            </a:r>
            <a:r>
              <a:rPr lang="en-US" dirty="0"/>
              <a:t> </a:t>
            </a:r>
            <a:r>
              <a:rPr lang="en-US" dirty="0" smtClean="0"/>
              <a:t>(</a:t>
            </a:r>
            <a:r>
              <a:rPr lang="en-US" b="1" dirty="0" smtClean="0">
                <a:solidFill>
                  <a:schemeClr val="accent4">
                    <a:lumMod val="50000"/>
                  </a:schemeClr>
                </a:solidFill>
              </a:rPr>
              <a:t>NLM</a:t>
            </a:r>
            <a:r>
              <a:rPr lang="en-US" dirty="0" smtClean="0"/>
              <a:t>) </a:t>
            </a:r>
            <a:r>
              <a:rPr lang="ar-SA" dirty="0"/>
              <a:t>واقع در انستیتوی ملی بهداشت</a:t>
            </a:r>
            <a:r>
              <a:rPr lang="en-US" dirty="0"/>
              <a:t> </a:t>
            </a:r>
            <a:r>
              <a:rPr lang="en-US" dirty="0" smtClean="0"/>
              <a:t>(</a:t>
            </a:r>
            <a:r>
              <a:rPr lang="en-US" b="1" dirty="0" smtClean="0">
                <a:solidFill>
                  <a:schemeClr val="accent4">
                    <a:lumMod val="50000"/>
                  </a:schemeClr>
                </a:solidFill>
              </a:rPr>
              <a:t>NIH</a:t>
            </a:r>
            <a:r>
              <a:rPr lang="en-US" dirty="0" smtClean="0"/>
              <a:t>) </a:t>
            </a:r>
            <a:r>
              <a:rPr lang="ar-SA" dirty="0"/>
              <a:t>پشتیبانی و به‌روز‌رسانی </a:t>
            </a:r>
            <a:r>
              <a:rPr lang="ar-SA" dirty="0" smtClean="0"/>
              <a:t>می‌شود</a:t>
            </a:r>
            <a:r>
              <a:rPr lang="fa-IR" dirty="0" smtClean="0"/>
              <a:t>.</a:t>
            </a:r>
          </a:p>
          <a:p>
            <a:pPr marL="0" indent="0" algn="r" rtl="1">
              <a:lnSpc>
                <a:spcPct val="200000"/>
              </a:lnSpc>
              <a:buNone/>
            </a:pPr>
            <a:r>
              <a:rPr lang="fa-IR" dirty="0" smtClean="0"/>
              <a:t>- این پایگاه شامل بیش از 36 میلیون مدرک ( اطلاعات کتابشناختی و چکیده مقالات )از کتب و مجلات علمی</a:t>
            </a:r>
          </a:p>
          <a:p>
            <a:pPr marL="0" indent="0" algn="r" rtl="1">
              <a:lnSpc>
                <a:spcPct val="200000"/>
              </a:lnSpc>
              <a:buNone/>
            </a:pPr>
            <a:r>
              <a:rPr lang="fa-IR" dirty="0" smtClean="0"/>
              <a:t>- </a:t>
            </a:r>
            <a:r>
              <a:rPr lang="fa-IR" dirty="0" smtClean="0"/>
              <a:t>ابزاری جهت پیوند </a:t>
            </a:r>
            <a:r>
              <a:rPr lang="fa-IR" dirty="0" smtClean="0"/>
              <a:t>به لینک متن کامل مقالات از ناشران و وب سایت های مختلف.</a:t>
            </a:r>
          </a:p>
          <a:p>
            <a:pPr marL="0" indent="0" algn="r" rtl="1">
              <a:lnSpc>
                <a:spcPct val="200000"/>
              </a:lnSpc>
              <a:buNone/>
            </a:pPr>
            <a:r>
              <a:rPr lang="fa-IR" dirty="0" smtClean="0"/>
              <a:t>- حوزه موضوعی: علوم زیست پزشکی، زیست ملکولی، علوم رفتاری، بیوشیمی و مهندسی پزشکی</a:t>
            </a:r>
            <a:endParaRPr lang="fa-IR" dirty="0"/>
          </a:p>
          <a:p>
            <a:pPr marL="0" indent="0" algn="r" rtl="1">
              <a:lnSpc>
                <a:spcPct val="200000"/>
              </a:lnSpc>
              <a:buNone/>
            </a:pPr>
            <a:endParaRPr lang="fa-IR" dirty="0"/>
          </a:p>
          <a:p>
            <a:pPr marL="0" indent="0" algn="r" rtl="1">
              <a:lnSpc>
                <a:spcPct val="200000"/>
              </a:lnSpc>
              <a:buNone/>
            </a:pPr>
            <a:endParaRPr lang="fa-IR" dirty="0" smtClean="0"/>
          </a:p>
          <a:p>
            <a:pPr marL="0" indent="0" algn="r" rtl="1">
              <a:lnSpc>
                <a:spcPct val="200000"/>
              </a:lnSpc>
              <a:buNone/>
            </a:pPr>
            <a:endParaRPr lang="en-US" dirty="0"/>
          </a:p>
          <a:p>
            <a:pPr marL="0" indent="0" algn="just" rtl="1">
              <a:lnSpc>
                <a:spcPct val="200000"/>
              </a:lnSpc>
              <a:buNone/>
            </a:pPr>
            <a:endParaRPr lang="fa-IR" b="1" dirty="0" smtClean="0"/>
          </a:p>
          <a:p>
            <a:pPr marL="0" indent="0" algn="r" rtl="1">
              <a:lnSpc>
                <a:spcPct val="200000"/>
              </a:lnSpc>
              <a:buNone/>
            </a:pPr>
            <a:endParaRPr lang="fa-IR" b="1" dirty="0" smtClean="0"/>
          </a:p>
          <a:p>
            <a:pPr marL="0" indent="0" algn="r" rtl="1">
              <a:lnSpc>
                <a:spcPct val="200000"/>
              </a:lnSpc>
              <a:buNone/>
            </a:pPr>
            <a:endParaRPr lang="en-US" dirty="0"/>
          </a:p>
        </p:txBody>
      </p:sp>
    </p:spTree>
    <p:extLst>
      <p:ext uri="{BB962C8B-B14F-4D97-AF65-F5344CB8AC3E}">
        <p14:creationId xmlns:p14="http://schemas.microsoft.com/office/powerpoint/2010/main" val="117618054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Text Placeholder 2"/>
          <p:cNvSpPr>
            <a:spLocks noGrp="1"/>
          </p:cNvSpPr>
          <p:nvPr>
            <p:ph type="body" idx="1"/>
          </p:nvPr>
        </p:nvSpPr>
        <p:spPr>
          <a:xfrm>
            <a:off x="1521340" y="5049591"/>
            <a:ext cx="9219640" cy="1498600"/>
          </a:xfrm>
        </p:spPr>
        <p:txBody>
          <a:bodyPr>
            <a:normAutofit fontScale="92500" lnSpcReduction="20000"/>
          </a:bodyPr>
          <a:lstStyle/>
          <a:p>
            <a:pPr algn="just" rtl="1"/>
            <a:r>
              <a:rPr lang="fa-IR" dirty="0" smtClean="0">
                <a:solidFill>
                  <a:schemeClr val="tx1"/>
                </a:solidFill>
              </a:rPr>
              <a:t>نمایش نمایه ها</a:t>
            </a:r>
          </a:p>
          <a:p>
            <a:pPr algn="just" rtl="1"/>
            <a:r>
              <a:rPr lang="fa-IR" dirty="0" smtClean="0">
                <a:solidFill>
                  <a:schemeClr val="tx1"/>
                </a:solidFill>
              </a:rPr>
              <a:t>- انتخاب فیلد نویسنده جهت جستجو</a:t>
            </a:r>
          </a:p>
          <a:p>
            <a:pPr algn="just" rtl="1"/>
            <a:r>
              <a:rPr lang="fa-IR" dirty="0" smtClean="0">
                <a:solidFill>
                  <a:schemeClr val="tx1"/>
                </a:solidFill>
              </a:rPr>
              <a:t>- وارد کردن نام نویسنده</a:t>
            </a:r>
          </a:p>
          <a:p>
            <a:pPr algn="just" rtl="1"/>
            <a:r>
              <a:rPr lang="fa-IR" dirty="0" smtClean="0">
                <a:solidFill>
                  <a:schemeClr val="tx1"/>
                </a:solidFill>
              </a:rPr>
              <a:t>- تکمیل خودکار فهرست نویسنده ها و مجلات</a:t>
            </a:r>
            <a:endParaRPr lang="en-US" dirty="0">
              <a:solidFill>
                <a:schemeClr val="tx1"/>
              </a:solidFill>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4667" y="126567"/>
            <a:ext cx="9935962" cy="4382112"/>
          </a:xfrm>
          <a:prstGeom prst="rect">
            <a:avLst/>
          </a:prstGeom>
        </p:spPr>
      </p:pic>
    </p:spTree>
    <p:extLst>
      <p:ext uri="{BB962C8B-B14F-4D97-AF65-F5344CB8AC3E}">
        <p14:creationId xmlns:p14="http://schemas.microsoft.com/office/powerpoint/2010/main" val="361702785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811368" y="4170745"/>
            <a:ext cx="10158770" cy="1507067"/>
          </a:xfrm>
        </p:spPr>
        <p:txBody>
          <a:bodyPr>
            <a:noAutofit/>
          </a:bodyPr>
          <a:lstStyle/>
          <a:p>
            <a:pPr algn="r" rtl="1">
              <a:lnSpc>
                <a:spcPct val="200000"/>
              </a:lnSpc>
              <a:spcBef>
                <a:spcPct val="20000"/>
              </a:spcBef>
              <a:spcAft>
                <a:spcPts val="600"/>
              </a:spcAft>
              <a:buClr>
                <a:schemeClr val="tx1"/>
              </a:buClr>
              <a:buSzPct val="80000"/>
            </a:pPr>
            <a:r>
              <a:rPr lang="fa-IR" sz="1400" cap="none" dirty="0">
                <a:solidFill>
                  <a:schemeClr val="tx1"/>
                </a:solidFill>
                <a:latin typeface="+mn-lt"/>
                <a:ea typeface="+mn-ea"/>
                <a:cs typeface="+mn-cs"/>
              </a:rPr>
              <a:t>تعیین استراتژی جستجو قبل از سرچ</a:t>
            </a:r>
            <a:br>
              <a:rPr lang="fa-IR" sz="1400" cap="none" dirty="0">
                <a:solidFill>
                  <a:schemeClr val="tx1"/>
                </a:solidFill>
                <a:latin typeface="+mn-lt"/>
                <a:ea typeface="+mn-ea"/>
                <a:cs typeface="+mn-cs"/>
              </a:rPr>
            </a:br>
            <a:r>
              <a:rPr lang="fa-IR" sz="1400" cap="none" dirty="0">
                <a:solidFill>
                  <a:schemeClr val="tx1"/>
                </a:solidFill>
                <a:latin typeface="+mn-lt"/>
                <a:ea typeface="+mn-ea"/>
                <a:cs typeface="+mn-cs"/>
              </a:rPr>
              <a:t>این گزینه یک سری امکانات به شما می دهد از جمله:</a:t>
            </a:r>
            <a:br>
              <a:rPr lang="fa-IR" sz="1400" cap="none" dirty="0">
                <a:solidFill>
                  <a:schemeClr val="tx1"/>
                </a:solidFill>
                <a:latin typeface="+mn-lt"/>
                <a:ea typeface="+mn-ea"/>
                <a:cs typeface="+mn-cs"/>
              </a:rPr>
            </a:br>
            <a:r>
              <a:rPr lang="fa-IR" sz="1400" cap="none" dirty="0">
                <a:solidFill>
                  <a:schemeClr val="tx1"/>
                </a:solidFill>
                <a:latin typeface="+mn-lt"/>
                <a:ea typeface="+mn-ea"/>
                <a:cs typeface="+mn-cs"/>
              </a:rPr>
              <a:t>• امکان مشاهده و دانلود تاریخچه جستجو</a:t>
            </a:r>
            <a:br>
              <a:rPr lang="fa-IR" sz="1400" cap="none" dirty="0">
                <a:solidFill>
                  <a:schemeClr val="tx1"/>
                </a:solidFill>
                <a:latin typeface="+mn-lt"/>
                <a:ea typeface="+mn-ea"/>
                <a:cs typeface="+mn-cs"/>
              </a:rPr>
            </a:br>
            <a:r>
              <a:rPr lang="fa-IR" sz="1400" cap="none" dirty="0">
                <a:solidFill>
                  <a:schemeClr val="tx1"/>
                </a:solidFill>
                <a:latin typeface="+mn-lt"/>
                <a:ea typeface="+mn-ea"/>
                <a:cs typeface="+mn-cs"/>
              </a:rPr>
              <a:t>• امکان مقایسه نتایج جستجو با جستجوهای قبلی</a:t>
            </a:r>
            <a:br>
              <a:rPr lang="fa-IR" sz="1400" cap="none" dirty="0">
                <a:solidFill>
                  <a:schemeClr val="tx1"/>
                </a:solidFill>
                <a:latin typeface="+mn-lt"/>
                <a:ea typeface="+mn-ea"/>
                <a:cs typeface="+mn-cs"/>
              </a:rPr>
            </a:br>
            <a:r>
              <a:rPr lang="fa-IR" sz="1400" cap="none" dirty="0">
                <a:solidFill>
                  <a:schemeClr val="tx1"/>
                </a:solidFill>
                <a:latin typeface="+mn-lt"/>
                <a:ea typeface="+mn-ea"/>
                <a:cs typeface="+mn-cs"/>
              </a:rPr>
              <a:t>• امکان مشاهده جزئیات جستجوهای انجام شده</a:t>
            </a:r>
            <a:br>
              <a:rPr lang="fa-IR" sz="1400" cap="none" dirty="0">
                <a:solidFill>
                  <a:schemeClr val="tx1"/>
                </a:solidFill>
                <a:latin typeface="+mn-lt"/>
                <a:ea typeface="+mn-ea"/>
                <a:cs typeface="+mn-cs"/>
              </a:rPr>
            </a:br>
            <a:r>
              <a:rPr lang="fa-IR" sz="1400" cap="none" dirty="0">
                <a:solidFill>
                  <a:schemeClr val="tx1"/>
                </a:solidFill>
                <a:latin typeface="+mn-lt"/>
                <a:ea typeface="+mn-ea"/>
                <a:cs typeface="+mn-cs"/>
              </a:rPr>
              <a:t>• امکان ترکیب نتایج قبلی </a:t>
            </a:r>
            <a:r>
              <a:rPr lang="fa-IR" sz="1400" cap="none" dirty="0">
                <a:solidFill>
                  <a:schemeClr val="bg2">
                    <a:lumMod val="75000"/>
                  </a:schemeClr>
                </a:solidFill>
                <a:latin typeface="+mn-lt"/>
                <a:ea typeface="+mn-ea"/>
                <a:cs typeface="+mn-cs"/>
              </a:rPr>
              <a:t/>
            </a:r>
            <a:br>
              <a:rPr lang="fa-IR" sz="1400" cap="none" dirty="0">
                <a:solidFill>
                  <a:schemeClr val="bg2">
                    <a:lumMod val="75000"/>
                  </a:schemeClr>
                </a:solidFill>
                <a:latin typeface="+mn-lt"/>
                <a:ea typeface="+mn-ea"/>
                <a:cs typeface="+mn-cs"/>
              </a:rPr>
            </a:br>
            <a:endParaRPr lang="en-US" sz="1400" cap="none" dirty="0">
              <a:solidFill>
                <a:schemeClr val="bg2">
                  <a:lumMod val="75000"/>
                </a:schemeClr>
              </a:solidFill>
              <a:latin typeface="+mn-lt"/>
              <a:ea typeface="+mn-ea"/>
              <a:cs typeface="+mn-cs"/>
            </a:endParaRPr>
          </a:p>
        </p:txBody>
      </p:sp>
      <p:pic>
        <p:nvPicPr>
          <p:cNvPr id="9" name="Content Placeholder 8"/>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895061" y="257578"/>
            <a:ext cx="8652735" cy="3811141"/>
          </a:xfrm>
        </p:spPr>
      </p:pic>
    </p:spTree>
    <p:extLst>
      <p:ext uri="{BB962C8B-B14F-4D97-AF65-F5344CB8AC3E}">
        <p14:creationId xmlns:p14="http://schemas.microsoft.com/office/powerpoint/2010/main" val="235587342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431187" y="5102398"/>
            <a:ext cx="8534400" cy="1507067"/>
          </a:xfrm>
        </p:spPr>
        <p:txBody>
          <a:bodyPr>
            <a:normAutofit fontScale="90000"/>
          </a:bodyPr>
          <a:lstStyle/>
          <a:p>
            <a:pPr algn="r" rtl="1">
              <a:lnSpc>
                <a:spcPct val="250000"/>
              </a:lnSpc>
            </a:pPr>
            <a:r>
              <a:rPr lang="fa-IR" sz="1400" dirty="0" smtClean="0"/>
              <a:t>تعداد 100 جستجو در بخش </a:t>
            </a:r>
            <a:r>
              <a:rPr lang="en-US" sz="1400" dirty="0" smtClean="0"/>
              <a:t>History</a:t>
            </a:r>
            <a:r>
              <a:rPr lang="fa-IR" sz="1400" dirty="0" smtClean="0"/>
              <a:t> نمایش داده می شود که در صورت اضافه شدن جستجو ها، استراژی های قدیمی توسط</a:t>
            </a:r>
            <a:r>
              <a:rPr lang="en-US" sz="1400" dirty="0" smtClean="0"/>
              <a:t> </a:t>
            </a:r>
            <a:r>
              <a:rPr lang="fa-IR" sz="1400" dirty="0" smtClean="0"/>
              <a:t> </a:t>
            </a:r>
            <a:r>
              <a:rPr lang="en-US" sz="1400" dirty="0" err="1" smtClean="0"/>
              <a:t>Pubmed</a:t>
            </a:r>
            <a:r>
              <a:rPr lang="fa-IR" sz="1400" dirty="0" smtClean="0"/>
              <a:t> حذف می شود. </a:t>
            </a:r>
            <a:br>
              <a:rPr lang="fa-IR" sz="1400" dirty="0" smtClean="0"/>
            </a:br>
            <a:r>
              <a:rPr lang="fa-IR" sz="1400" dirty="0" smtClean="0"/>
              <a:t>همچنین هر </a:t>
            </a:r>
            <a:r>
              <a:rPr lang="en-US" sz="1400" dirty="0" smtClean="0"/>
              <a:t>History</a:t>
            </a:r>
            <a:r>
              <a:rPr lang="fa-IR" sz="1400" dirty="0" smtClean="0"/>
              <a:t> بعد از 8 ساعت عدم فعالیت و استفاده در وب سایت </a:t>
            </a:r>
            <a:r>
              <a:rPr lang="en-US" sz="1400" dirty="0" smtClean="0"/>
              <a:t>NCBI</a:t>
            </a:r>
            <a:r>
              <a:rPr lang="fa-IR" sz="1400" dirty="0" smtClean="0"/>
              <a:t> از بین می رود</a:t>
            </a:r>
            <a:r>
              <a:rPr lang="fa-IR" sz="1200" dirty="0" smtClean="0"/>
              <a:t>.</a:t>
            </a:r>
            <a:endParaRPr lang="en-US" sz="1200" dirty="0"/>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944710" y="309092"/>
            <a:ext cx="8020877" cy="4417453"/>
          </a:xfrm>
        </p:spPr>
      </p:pic>
    </p:spTree>
    <p:extLst>
      <p:ext uri="{BB962C8B-B14F-4D97-AF65-F5344CB8AC3E}">
        <p14:creationId xmlns:p14="http://schemas.microsoft.com/office/powerpoint/2010/main" val="162440321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508460" y="2632775"/>
            <a:ext cx="8534400" cy="1507067"/>
          </a:xfrm>
        </p:spPr>
        <p:txBody>
          <a:bodyPr/>
          <a:lstStyle/>
          <a:p>
            <a:pPr algn="r" rtl="1"/>
            <a:r>
              <a:rPr lang="fa-IR" dirty="0" smtClean="0"/>
              <a:t>ویژگی</a:t>
            </a:r>
            <a:r>
              <a:rPr lang="en-US" dirty="0" smtClean="0"/>
              <a:t> </a:t>
            </a:r>
            <a:r>
              <a:rPr lang="fa-IR" dirty="0"/>
              <a:t> </a:t>
            </a:r>
            <a:r>
              <a:rPr lang="fa-IR" dirty="0" smtClean="0"/>
              <a:t>و امکانات پلفتفرم جدید </a:t>
            </a:r>
            <a:r>
              <a:rPr lang="en-US" dirty="0" err="1" smtClean="0"/>
              <a:t>Pubmed</a:t>
            </a:r>
            <a:endParaRPr lang="en-US" dirty="0"/>
          </a:p>
        </p:txBody>
      </p:sp>
    </p:spTree>
    <p:extLst>
      <p:ext uri="{BB962C8B-B14F-4D97-AF65-F5344CB8AC3E}">
        <p14:creationId xmlns:p14="http://schemas.microsoft.com/office/powerpoint/2010/main" val="32685070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84222" y="1828799"/>
            <a:ext cx="8292362" cy="4675032"/>
          </a:xfrm>
        </p:spPr>
        <p:txBody>
          <a:bodyPr>
            <a:normAutofit fontScale="90000"/>
          </a:bodyPr>
          <a:lstStyle/>
          <a:p>
            <a:pPr algn="r" rtl="1">
              <a:lnSpc>
                <a:spcPct val="150000"/>
              </a:lnSpc>
            </a:pPr>
            <a:r>
              <a:rPr lang="fa-IR" sz="1800" b="1" dirty="0"/>
              <a:t>امکان جستجوی هوشمند مترادف ها و به ویژه اشکال مفرد و جمع در جستجوی ساده</a:t>
            </a:r>
            <a:r>
              <a:rPr lang="fa-IR" sz="1800" dirty="0"/>
              <a:t> </a:t>
            </a:r>
            <a:r>
              <a:rPr lang="en-US" sz="1800" dirty="0" smtClean="0"/>
              <a:t/>
            </a:r>
            <a:br>
              <a:rPr lang="en-US" sz="1800" dirty="0" smtClean="0"/>
            </a:br>
            <a:r>
              <a:rPr lang="en-US" sz="1800" dirty="0" smtClean="0"/>
              <a:t>Nerve / Nerves</a:t>
            </a:r>
            <a:r>
              <a:rPr lang="en-US" sz="1400" dirty="0" smtClean="0"/>
              <a:t/>
            </a:r>
            <a:br>
              <a:rPr lang="en-US" sz="1400" dirty="0" smtClean="0"/>
            </a:br>
            <a:r>
              <a:rPr lang="en-US" sz="1400" dirty="0"/>
              <a:t/>
            </a:r>
            <a:br>
              <a:rPr lang="en-US" sz="1400" dirty="0"/>
            </a:br>
            <a:r>
              <a:rPr lang="en-US" sz="1400" dirty="0" smtClean="0"/>
              <a:t/>
            </a:r>
            <a:br>
              <a:rPr lang="en-US" sz="1400" dirty="0" smtClean="0"/>
            </a:br>
            <a:r>
              <a:rPr lang="en-US" sz="1400" dirty="0"/>
              <a:t/>
            </a:r>
            <a:br>
              <a:rPr lang="en-US" sz="1400" dirty="0"/>
            </a:br>
            <a:r>
              <a:rPr lang="en-US" sz="1400" dirty="0" smtClean="0"/>
              <a:t/>
            </a:r>
            <a:br>
              <a:rPr lang="en-US" sz="1400" dirty="0" smtClean="0"/>
            </a:br>
            <a:r>
              <a:rPr lang="en-US" sz="1400" dirty="0"/>
              <a:t/>
            </a:r>
            <a:br>
              <a:rPr lang="en-US" sz="1400" dirty="0"/>
            </a:br>
            <a:r>
              <a:rPr lang="en-US" sz="1400" dirty="0" smtClean="0"/>
              <a:t/>
            </a:r>
            <a:br>
              <a:rPr lang="en-US" sz="1400" dirty="0" smtClean="0"/>
            </a:br>
            <a:r>
              <a:rPr lang="en-US" sz="1400" dirty="0" smtClean="0"/>
              <a:t/>
            </a:r>
            <a:br>
              <a:rPr lang="en-US" sz="1400" dirty="0" smtClean="0"/>
            </a:br>
            <a:r>
              <a:rPr lang="en-US" sz="1400" dirty="0" smtClean="0"/>
              <a:t/>
            </a:r>
            <a:br>
              <a:rPr lang="en-US" sz="1400" dirty="0" smtClean="0"/>
            </a:br>
            <a:r>
              <a:rPr lang="en-US" sz="1400" dirty="0"/>
              <a:t/>
            </a:r>
            <a:br>
              <a:rPr lang="en-US" sz="1400" dirty="0"/>
            </a:br>
            <a:r>
              <a:rPr lang="fa-IR" sz="1400" dirty="0" smtClean="0"/>
              <a:t/>
            </a:r>
            <a:br>
              <a:rPr lang="fa-IR" sz="1400" dirty="0" smtClean="0"/>
            </a:br>
            <a:r>
              <a:rPr lang="en-US" sz="1100" dirty="0"/>
              <a:t/>
            </a:r>
            <a:br>
              <a:rPr lang="en-US" sz="1100" dirty="0"/>
            </a:br>
            <a:r>
              <a:rPr lang="fa-IR" sz="1200" dirty="0"/>
              <a:t/>
            </a:r>
            <a:br>
              <a:rPr lang="fa-IR" sz="1200" dirty="0"/>
            </a:br>
            <a:r>
              <a:rPr lang="fa-IR" sz="1400" dirty="0" smtClean="0"/>
              <a:t/>
            </a:r>
            <a:br>
              <a:rPr lang="fa-IR" sz="1400" dirty="0" smtClean="0"/>
            </a:br>
            <a:r>
              <a:rPr lang="en-US" dirty="0"/>
              <a:t/>
            </a:r>
            <a:br>
              <a:rPr lang="en-US" dirty="0"/>
            </a:br>
            <a:r>
              <a:rPr lang="fa-IR" dirty="0"/>
              <a:t/>
            </a:r>
            <a:br>
              <a:rPr lang="fa-IR" dirty="0"/>
            </a:br>
            <a:r>
              <a:rPr lang="fa-IR" dirty="0"/>
              <a:t/>
            </a:r>
            <a:br>
              <a:rPr lang="fa-IR" dirty="0"/>
            </a:br>
            <a:endParaRPr lang="en-US"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84222" y="3041227"/>
            <a:ext cx="8408274" cy="2844418"/>
          </a:xfrm>
          <a:prstGeom prst="rect">
            <a:avLst/>
          </a:prstGeom>
        </p:spPr>
      </p:pic>
    </p:spTree>
    <p:extLst>
      <p:ext uri="{BB962C8B-B14F-4D97-AF65-F5344CB8AC3E}">
        <p14:creationId xmlns:p14="http://schemas.microsoft.com/office/powerpoint/2010/main" val="163115373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29556" y="624110"/>
            <a:ext cx="10075056" cy="1790336"/>
          </a:xfrm>
        </p:spPr>
        <p:txBody>
          <a:bodyPr>
            <a:normAutofit fontScale="90000"/>
          </a:bodyPr>
          <a:lstStyle/>
          <a:p>
            <a:pPr algn="r" rtl="1"/>
            <a:r>
              <a:rPr lang="fa-IR" sz="2700" dirty="0"/>
              <a:t>بازیابی بهتر و مفهومی واژگان در نگارش های </a:t>
            </a:r>
            <a:r>
              <a:rPr lang="fa-IR" sz="2700" dirty="0" smtClean="0"/>
              <a:t>آمریکایی </a:t>
            </a:r>
            <a:r>
              <a:rPr lang="fa-IR" sz="2700" dirty="0"/>
              <a:t>و </a:t>
            </a:r>
            <a:r>
              <a:rPr lang="fa-IR" sz="2700" dirty="0" smtClean="0"/>
              <a:t>انگلیسی</a:t>
            </a:r>
            <a:br>
              <a:rPr lang="fa-IR" sz="2700" dirty="0" smtClean="0"/>
            </a:br>
            <a:r>
              <a:rPr lang="fa-IR" sz="2700" dirty="0" smtClean="0"/>
              <a:t> </a:t>
            </a:r>
            <a:r>
              <a:rPr lang="fa-IR" b="1" dirty="0"/>
              <a:t/>
            </a:r>
            <a:br>
              <a:rPr lang="fa-IR" b="1" dirty="0"/>
            </a:br>
            <a:r>
              <a:rPr lang="en-US" dirty="0"/>
              <a:t>"</a:t>
            </a:r>
            <a:r>
              <a:rPr lang="en-US" dirty="0" err="1"/>
              <a:t>anaesthesia</a:t>
            </a:r>
            <a:r>
              <a:rPr lang="en-US" dirty="0"/>
              <a:t>“ OR "anesthesia</a:t>
            </a:r>
            <a:r>
              <a:rPr lang="en-US" dirty="0" smtClean="0"/>
              <a:t>”</a:t>
            </a:r>
            <a:br>
              <a:rPr lang="en-US" dirty="0" smtClean="0"/>
            </a:br>
            <a:endParaRPr lang="en-US"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72744" y="2414446"/>
            <a:ext cx="8783391" cy="3587109"/>
          </a:xfrm>
          <a:prstGeom prst="rect">
            <a:avLst/>
          </a:prstGeom>
        </p:spPr>
      </p:pic>
    </p:spTree>
    <p:extLst>
      <p:ext uri="{BB962C8B-B14F-4D97-AF65-F5344CB8AC3E}">
        <p14:creationId xmlns:p14="http://schemas.microsoft.com/office/powerpoint/2010/main" val="404421408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50006" y="1886240"/>
            <a:ext cx="10564453" cy="4179710"/>
          </a:xfrm>
        </p:spPr>
        <p:txBody>
          <a:bodyPr>
            <a:normAutofit/>
          </a:bodyPr>
          <a:lstStyle/>
          <a:p>
            <a:pPr algn="r" rtl="1"/>
            <a:r>
              <a:rPr lang="fa-IR" sz="2400" dirty="0"/>
              <a:t>عدم نیاز به عملگرهای کوتاه سازی </a:t>
            </a:r>
            <a:r>
              <a:rPr lang="en-US" sz="2400" dirty="0"/>
              <a:t>Truncation</a:t>
            </a:r>
            <a:r>
              <a:rPr lang="fa-IR" sz="2400" dirty="0"/>
              <a:t>در جستجوهای ساده </a:t>
            </a:r>
            <a:r>
              <a:rPr lang="en-US" sz="2400" dirty="0" smtClean="0"/>
              <a:t/>
            </a:r>
            <a:br>
              <a:rPr lang="en-US" sz="2400" dirty="0" smtClean="0"/>
            </a:br>
            <a:r>
              <a:rPr lang="fa-IR" sz="2400" dirty="0"/>
              <a:t/>
            </a:r>
            <a:br>
              <a:rPr lang="fa-IR" sz="2400" dirty="0"/>
            </a:br>
            <a:r>
              <a:rPr lang="en-US" sz="2400" dirty="0" err="1">
                <a:latin typeface="Tohama(Body)"/>
              </a:rPr>
              <a:t>Covid</a:t>
            </a:r>
            <a:r>
              <a:rPr lang="en-US" sz="2400" dirty="0">
                <a:latin typeface="Tohama(Body)"/>
              </a:rPr>
              <a:t> 19 </a:t>
            </a:r>
            <a:r>
              <a:rPr lang="en-US" sz="2400" dirty="0">
                <a:solidFill>
                  <a:srgbClr val="C00000"/>
                </a:solidFill>
                <a:latin typeface="Tohama(Body)"/>
              </a:rPr>
              <a:t>OR</a:t>
            </a:r>
            <a:r>
              <a:rPr lang="en-US" sz="2400" dirty="0">
                <a:latin typeface="Tohama(Body)"/>
              </a:rPr>
              <a:t> 2019-nCoV Disease </a:t>
            </a:r>
            <a:r>
              <a:rPr lang="en-US" sz="2400" dirty="0">
                <a:solidFill>
                  <a:srgbClr val="C00000"/>
                </a:solidFill>
                <a:latin typeface="Tohama(Body)"/>
              </a:rPr>
              <a:t>OR</a:t>
            </a:r>
            <a:r>
              <a:rPr lang="en-US" sz="2400" dirty="0">
                <a:latin typeface="Tohama(Body)"/>
              </a:rPr>
              <a:t> SARS </a:t>
            </a:r>
            <a:r>
              <a:rPr lang="en-US" sz="2400" dirty="0" err="1">
                <a:latin typeface="Tohama(Body)"/>
              </a:rPr>
              <a:t>CoV</a:t>
            </a:r>
            <a:r>
              <a:rPr lang="en-US" sz="2400" dirty="0">
                <a:latin typeface="Tohama(Body)"/>
              </a:rPr>
              <a:t> 2 Infection </a:t>
            </a:r>
            <a:r>
              <a:rPr lang="en-US" sz="2400" dirty="0">
                <a:solidFill>
                  <a:srgbClr val="FF0000"/>
                </a:solidFill>
                <a:latin typeface="Tohama(Body)"/>
              </a:rPr>
              <a:t>OR</a:t>
            </a:r>
            <a:r>
              <a:rPr lang="en-US" sz="2400" dirty="0">
                <a:latin typeface="Tohama(Body)"/>
              </a:rPr>
              <a:t> COVID-</a:t>
            </a:r>
            <a:r>
              <a:rPr lang="fa-IR" sz="2400" dirty="0">
                <a:latin typeface="Tohama(Body)"/>
              </a:rPr>
              <a:t> </a:t>
            </a:r>
            <a:r>
              <a:rPr lang="en-US" sz="2400" dirty="0">
                <a:latin typeface="Tohama(Body)"/>
              </a:rPr>
              <a:t>19 Pandemic </a:t>
            </a:r>
            <a:r>
              <a:rPr lang="en-US" sz="2400" dirty="0">
                <a:solidFill>
                  <a:srgbClr val="FF0000"/>
                </a:solidFill>
                <a:latin typeface="Tohama(Body)"/>
              </a:rPr>
              <a:t>OR</a:t>
            </a:r>
            <a:r>
              <a:rPr lang="en-US" sz="2400" dirty="0">
                <a:latin typeface="Tohama(Body)"/>
              </a:rPr>
              <a:t> Coronavirus</a:t>
            </a:r>
            <a:r>
              <a:rPr lang="fa-IR" sz="2400" dirty="0">
                <a:latin typeface="Tohama(Body)"/>
              </a:rPr>
              <a:t> </a:t>
            </a:r>
            <a:r>
              <a:rPr lang="en-US" sz="2400" dirty="0" smtClean="0">
                <a:latin typeface="Tohama(Body)"/>
              </a:rPr>
              <a:t>Disease</a:t>
            </a:r>
            <a:br>
              <a:rPr lang="en-US" sz="2400" dirty="0" smtClean="0">
                <a:latin typeface="Tohama(Body)"/>
              </a:rPr>
            </a:br>
            <a:r>
              <a:rPr lang="en-US" sz="2400" dirty="0">
                <a:latin typeface="Tohama(Body)"/>
              </a:rPr>
              <a:t/>
            </a:r>
            <a:br>
              <a:rPr lang="en-US" sz="2400" dirty="0">
                <a:latin typeface="Tohama(Body)"/>
              </a:rPr>
            </a:br>
            <a:r>
              <a:rPr lang="en-US" sz="2400" dirty="0" smtClean="0">
                <a:latin typeface="Tohama(Body)"/>
              </a:rPr>
              <a:t/>
            </a:r>
            <a:br>
              <a:rPr lang="en-US" sz="2400" dirty="0" smtClean="0">
                <a:latin typeface="Tohama(Body)"/>
              </a:rPr>
            </a:br>
            <a:r>
              <a:rPr lang="fa-IR" sz="2400" dirty="0">
                <a:latin typeface="Tohama(Body)"/>
              </a:rPr>
              <a:t/>
            </a:r>
            <a:br>
              <a:rPr lang="fa-IR" sz="2400" dirty="0">
                <a:latin typeface="Tohama(Body)"/>
              </a:rPr>
            </a:br>
            <a:r>
              <a:rPr lang="fa-IR" sz="2400" dirty="0"/>
              <a:t>بهبود مرتب سازی نتایج بر اساس  </a:t>
            </a:r>
            <a:r>
              <a:rPr lang="en-US" sz="2400" dirty="0" smtClean="0"/>
              <a:t>Best </a:t>
            </a:r>
            <a:r>
              <a:rPr lang="en-US" sz="2400" dirty="0"/>
              <a:t>match</a:t>
            </a:r>
          </a:p>
        </p:txBody>
      </p:sp>
    </p:spTree>
    <p:extLst>
      <p:ext uri="{BB962C8B-B14F-4D97-AF65-F5344CB8AC3E}">
        <p14:creationId xmlns:p14="http://schemas.microsoft.com/office/powerpoint/2010/main" val="1346190147"/>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4248" y="643944"/>
            <a:ext cx="10725441" cy="4958366"/>
          </a:xfrm>
        </p:spPr>
        <p:txBody>
          <a:bodyPr>
            <a:normAutofit fontScale="90000"/>
          </a:bodyPr>
          <a:lstStyle/>
          <a:p>
            <a:pPr lvl="1" algn="r" defTabSz="457200" rtl="1">
              <a:lnSpc>
                <a:spcPct val="200000"/>
              </a:lnSpc>
              <a:spcBef>
                <a:spcPct val="0"/>
              </a:spcBef>
            </a:pPr>
            <a:r>
              <a:rPr lang="en-US" dirty="0" smtClean="0">
                <a:solidFill>
                  <a:schemeClr val="tx1"/>
                </a:solidFill>
              </a:rPr>
              <a:t/>
            </a:r>
            <a:br>
              <a:rPr lang="en-US" dirty="0" smtClean="0">
                <a:solidFill>
                  <a:schemeClr val="tx1"/>
                </a:solidFill>
              </a:rPr>
            </a:br>
            <a:r>
              <a:rPr lang="en-US" sz="2700" dirty="0" err="1" smtClean="0">
                <a:solidFill>
                  <a:schemeClr val="tx1"/>
                </a:solidFill>
              </a:rPr>
              <a:t>MeSH</a:t>
            </a:r>
            <a:r>
              <a:rPr lang="en-US" sz="2700" dirty="0" smtClean="0">
                <a:solidFill>
                  <a:schemeClr val="tx1"/>
                </a:solidFill>
              </a:rPr>
              <a:t> database   </a:t>
            </a:r>
            <a:br>
              <a:rPr lang="en-US" sz="2700" dirty="0" smtClean="0">
                <a:solidFill>
                  <a:schemeClr val="tx1"/>
                </a:solidFill>
              </a:rPr>
            </a:br>
            <a:r>
              <a:rPr lang="fa-IR" sz="2700" dirty="0" smtClean="0">
                <a:solidFill>
                  <a:schemeClr val="tx1"/>
                </a:solidFill>
                <a:cs typeface="B Mitra" pitchFamily="2" charset="-78"/>
              </a:rPr>
              <a:t>سرعنوان </a:t>
            </a:r>
            <a:r>
              <a:rPr lang="fa-IR" sz="2700" dirty="0">
                <a:solidFill>
                  <a:schemeClr val="tx1"/>
                </a:solidFill>
                <a:cs typeface="B Mitra" pitchFamily="2" charset="-78"/>
              </a:rPr>
              <a:t>های موضوعی پزشکی </a:t>
            </a:r>
            <a:r>
              <a:rPr lang="en-US" sz="2700" dirty="0" smtClean="0">
                <a:solidFill>
                  <a:schemeClr val="tx1"/>
                </a:solidFill>
                <a:cs typeface="B Mitra" pitchFamily="2" charset="-78"/>
              </a:rPr>
              <a:t>(Medical </a:t>
            </a:r>
            <a:r>
              <a:rPr lang="en-US" sz="2700" dirty="0">
                <a:solidFill>
                  <a:schemeClr val="tx1"/>
                </a:solidFill>
                <a:cs typeface="B Mitra" pitchFamily="2" charset="-78"/>
              </a:rPr>
              <a:t>Subject Headings) </a:t>
            </a:r>
            <a:r>
              <a:rPr lang="fa-IR" sz="2700" dirty="0" smtClean="0">
                <a:solidFill>
                  <a:schemeClr val="tx1"/>
                </a:solidFill>
                <a:cs typeface="B Mitra" pitchFamily="2" charset="-78"/>
              </a:rPr>
              <a:t>به اختصار</a:t>
            </a:r>
            <a:r>
              <a:rPr lang="en-US" sz="2700" dirty="0" err="1" smtClean="0">
                <a:solidFill>
                  <a:schemeClr val="tx1"/>
                </a:solidFill>
                <a:cs typeface="B Mitra" pitchFamily="2" charset="-78"/>
              </a:rPr>
              <a:t>MeSH</a:t>
            </a:r>
            <a:r>
              <a:rPr lang="en-US" sz="2700" dirty="0" smtClean="0">
                <a:solidFill>
                  <a:schemeClr val="tx1"/>
                </a:solidFill>
                <a:cs typeface="B Mitra" pitchFamily="2" charset="-78"/>
              </a:rPr>
              <a:t> </a:t>
            </a:r>
            <a:r>
              <a:rPr lang="fa-IR" sz="2700" dirty="0" smtClean="0">
                <a:solidFill>
                  <a:schemeClr val="tx1"/>
                </a:solidFill>
                <a:cs typeface="B Mitra" pitchFamily="2" charset="-78"/>
              </a:rPr>
              <a:t>اصطلاحات </a:t>
            </a:r>
            <a:r>
              <a:rPr lang="fa-IR" sz="2700" dirty="0">
                <a:solidFill>
                  <a:schemeClr val="tx1"/>
                </a:solidFill>
                <a:cs typeface="B Mitra" pitchFamily="2" charset="-78"/>
              </a:rPr>
              <a:t>کنترل شده ای هستند که توسط کتابخانه ملی پزشکی </a:t>
            </a:r>
            <a:r>
              <a:rPr lang="fa-IR" sz="2700" dirty="0" smtClean="0">
                <a:solidFill>
                  <a:schemeClr val="tx1"/>
                </a:solidFill>
                <a:cs typeface="B Mitra" pitchFamily="2" charset="-78"/>
              </a:rPr>
              <a:t>آمریکا </a:t>
            </a:r>
            <a:r>
              <a:rPr lang="en-US" sz="2700" dirty="0" smtClean="0">
                <a:solidFill>
                  <a:schemeClr val="tx1"/>
                </a:solidFill>
                <a:cs typeface="B Mitra" pitchFamily="2" charset="-78"/>
              </a:rPr>
              <a:t> (NLM</a:t>
            </a:r>
            <a:r>
              <a:rPr lang="en-US" sz="2700" dirty="0">
                <a:solidFill>
                  <a:schemeClr val="tx1"/>
                </a:solidFill>
                <a:cs typeface="B Mitra" pitchFamily="2" charset="-78"/>
              </a:rPr>
              <a:t>) </a:t>
            </a:r>
            <a:r>
              <a:rPr lang="fa-IR" sz="2700" dirty="0">
                <a:solidFill>
                  <a:schemeClr val="tx1"/>
                </a:solidFill>
                <a:cs typeface="B Mitra" pitchFamily="2" charset="-78"/>
              </a:rPr>
              <a:t>تدوین و توسعه یافته است و هر ساله هم به </a:t>
            </a:r>
            <a:r>
              <a:rPr lang="fa-IR" sz="2700" dirty="0" smtClean="0">
                <a:solidFill>
                  <a:schemeClr val="tx1"/>
                </a:solidFill>
                <a:cs typeface="B Mitra" pitchFamily="2" charset="-78"/>
              </a:rPr>
              <a:t>وزرسانی </a:t>
            </a:r>
            <a:r>
              <a:rPr lang="fa-IR" sz="2700" dirty="0">
                <a:solidFill>
                  <a:schemeClr val="tx1"/>
                </a:solidFill>
                <a:cs typeface="B Mitra" pitchFamily="2" charset="-78"/>
              </a:rPr>
              <a:t>می شود</a:t>
            </a:r>
            <a:r>
              <a:rPr lang="en-US" sz="2700" dirty="0">
                <a:solidFill>
                  <a:schemeClr val="tx1"/>
                </a:solidFill>
                <a:cs typeface="B Mitra" pitchFamily="2" charset="-78"/>
              </a:rPr>
              <a:t>.</a:t>
            </a:r>
            <a:r>
              <a:rPr lang="fa-IR" sz="2700" dirty="0">
                <a:solidFill>
                  <a:schemeClr val="tx1"/>
                </a:solidFill>
                <a:cs typeface="B Mitra" pitchFamily="2" charset="-78"/>
              </a:rPr>
              <a:t> از این اصطلاحات برای نمایه سازی و جستجو و بازیابی و تحلیل موضوعی مقالات در پایگاه مدلاین استفاده می شود</a:t>
            </a:r>
            <a:r>
              <a:rPr lang="en-US" sz="2700" dirty="0" smtClean="0">
                <a:solidFill>
                  <a:schemeClr val="tx1"/>
                </a:solidFill>
                <a:cs typeface="B Mitra" pitchFamily="2" charset="-78"/>
              </a:rPr>
              <a:t>.</a:t>
            </a:r>
            <a:br>
              <a:rPr lang="en-US" sz="2700" dirty="0" smtClean="0">
                <a:solidFill>
                  <a:schemeClr val="tx1"/>
                </a:solidFill>
                <a:cs typeface="B Mitra" pitchFamily="2" charset="-78"/>
              </a:rPr>
            </a:br>
            <a:r>
              <a:rPr lang="en-US" sz="2700" dirty="0" smtClean="0">
                <a:solidFill>
                  <a:schemeClr val="tx1"/>
                </a:solidFill>
                <a:cs typeface="B Mitra" pitchFamily="2" charset="-78"/>
              </a:rPr>
              <a:t>- </a:t>
            </a:r>
            <a:r>
              <a:rPr lang="fa-IR" sz="2700" dirty="0">
                <a:solidFill>
                  <a:schemeClr val="tx1"/>
                </a:solidFill>
                <a:cs typeface="B Mitra" pitchFamily="2" charset="-78"/>
              </a:rPr>
              <a:t>پیدا کردن معادل کلیدواژه ها در اصطلاحنامه مش </a:t>
            </a:r>
            <a:r>
              <a:rPr lang="en-US" sz="2700" dirty="0" smtClean="0">
                <a:solidFill>
                  <a:schemeClr val="tx1"/>
                </a:solidFill>
                <a:cs typeface="B Mitra" pitchFamily="2" charset="-78"/>
              </a:rPr>
              <a:t/>
            </a:r>
            <a:br>
              <a:rPr lang="en-US" sz="2700" dirty="0" smtClean="0">
                <a:solidFill>
                  <a:schemeClr val="tx1"/>
                </a:solidFill>
                <a:cs typeface="B Mitra" pitchFamily="2" charset="-78"/>
              </a:rPr>
            </a:br>
            <a:r>
              <a:rPr lang="en-US" sz="2700" b="1" dirty="0" err="1" smtClean="0">
                <a:solidFill>
                  <a:srgbClr val="C00000"/>
                </a:solidFill>
                <a:cs typeface="B Mitra" pitchFamily="2" charset="-78"/>
              </a:rPr>
              <a:t>MeSH</a:t>
            </a:r>
            <a:r>
              <a:rPr lang="fa-IR" sz="2700" b="1" dirty="0" smtClean="0">
                <a:solidFill>
                  <a:srgbClr val="C00000"/>
                </a:solidFill>
                <a:cs typeface="B Mitra" pitchFamily="2" charset="-78"/>
              </a:rPr>
              <a:t>یک منبع مرجع برای برای تعیین رابطه و سلسله مراتب موضوعات پزشکی می باشد</a:t>
            </a:r>
            <a:r>
              <a:rPr lang="en-US" sz="2700" b="1" dirty="0" smtClean="0">
                <a:solidFill>
                  <a:srgbClr val="C00000"/>
                </a:solidFill>
                <a:cs typeface="B Mitra" pitchFamily="2" charset="-78"/>
              </a:rPr>
              <a:t>.</a:t>
            </a:r>
            <a:r>
              <a:rPr lang="fa-IR" sz="2000" dirty="0" smtClean="0">
                <a:solidFill>
                  <a:schemeClr val="tx1"/>
                </a:solidFill>
                <a:cs typeface="B Mitra" pitchFamily="2" charset="-78"/>
              </a:rPr>
              <a:t/>
            </a:r>
            <a:br>
              <a:rPr lang="fa-IR" sz="2000" dirty="0" smtClean="0">
                <a:solidFill>
                  <a:schemeClr val="tx1"/>
                </a:solidFill>
                <a:cs typeface="B Mitra" pitchFamily="2" charset="-78"/>
              </a:rPr>
            </a:br>
            <a:r>
              <a:rPr lang="fa-IR" sz="2000" dirty="0">
                <a:solidFill>
                  <a:schemeClr val="tx1"/>
                </a:solidFill>
                <a:cs typeface="B Mitra" pitchFamily="2" charset="-78"/>
              </a:rPr>
              <a:t/>
            </a:r>
            <a:br>
              <a:rPr lang="fa-IR" sz="2000" dirty="0">
                <a:solidFill>
                  <a:schemeClr val="tx1"/>
                </a:solidFill>
                <a:cs typeface="B Mitra" pitchFamily="2" charset="-78"/>
              </a:rPr>
            </a:br>
            <a:endParaRPr lang="en-US" sz="2000" dirty="0">
              <a:solidFill>
                <a:schemeClr val="tx1"/>
              </a:solidFill>
            </a:endParaRPr>
          </a:p>
        </p:txBody>
      </p:sp>
    </p:spTree>
    <p:extLst>
      <p:ext uri="{BB962C8B-B14F-4D97-AF65-F5344CB8AC3E}">
        <p14:creationId xmlns:p14="http://schemas.microsoft.com/office/powerpoint/2010/main" val="2852753943"/>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30173" y="867204"/>
            <a:ext cx="8534400" cy="1507067"/>
          </a:xfrm>
        </p:spPr>
        <p:txBody>
          <a:bodyPr>
            <a:normAutofit/>
          </a:bodyPr>
          <a:lstStyle/>
          <a:p>
            <a:pPr lvl="1" algn="r" defTabSz="457200" rtl="1">
              <a:spcBef>
                <a:spcPct val="0"/>
              </a:spcBef>
            </a:pPr>
            <a:r>
              <a:rPr lang="fa-IR" sz="2400" dirty="0" smtClean="0">
                <a:solidFill>
                  <a:srgbClr val="FFFF00"/>
                </a:solidFill>
                <a:cs typeface="B Mitra" pitchFamily="2" charset="-78"/>
              </a:rPr>
              <a:t> </a:t>
            </a:r>
            <a:r>
              <a:rPr lang="fa-IR" sz="2800" dirty="0" smtClean="0">
                <a:solidFill>
                  <a:schemeClr val="tx1"/>
                </a:solidFill>
                <a:cs typeface="B Mitra" pitchFamily="2" charset="-78"/>
              </a:rPr>
              <a:t>نمایه درختی (پوشش موضوعی)</a:t>
            </a:r>
            <a:r>
              <a:rPr lang="en-US" sz="2800" dirty="0" smtClean="0">
                <a:solidFill>
                  <a:schemeClr val="tx1"/>
                </a:solidFill>
                <a:cs typeface="B Mitra" pitchFamily="2" charset="-78"/>
              </a:rPr>
              <a:t>       </a:t>
            </a:r>
            <a:r>
              <a:rPr lang="en-US" sz="2800" dirty="0" err="1" smtClean="0">
                <a:solidFill>
                  <a:schemeClr val="tx1"/>
                </a:solidFill>
                <a:cs typeface="B Mitra" pitchFamily="2" charset="-78"/>
              </a:rPr>
              <a:t>MeSh</a:t>
            </a:r>
            <a:r>
              <a:rPr lang="en-US" sz="2800" dirty="0">
                <a:solidFill>
                  <a:schemeClr val="tx1"/>
                </a:solidFill>
                <a:cs typeface="B Mitra" pitchFamily="2" charset="-78"/>
              </a:rPr>
              <a:t>: Tree </a:t>
            </a:r>
            <a:r>
              <a:rPr lang="en-US" sz="2800" dirty="0" smtClean="0">
                <a:solidFill>
                  <a:schemeClr val="tx1"/>
                </a:solidFill>
                <a:cs typeface="B Mitra" pitchFamily="2" charset="-78"/>
              </a:rPr>
              <a:t>Structure  </a:t>
            </a:r>
            <a:r>
              <a:rPr lang="fa-IR" sz="2400" dirty="0">
                <a:solidFill>
                  <a:srgbClr val="FFFF00"/>
                </a:solidFill>
                <a:cs typeface="B Mitra" pitchFamily="2" charset="-78"/>
              </a:rPr>
              <a:t/>
            </a:r>
            <a:br>
              <a:rPr lang="fa-IR" sz="2400" dirty="0">
                <a:solidFill>
                  <a:srgbClr val="FFFF00"/>
                </a:solidFill>
                <a:cs typeface="B Mitra" pitchFamily="2" charset="-78"/>
              </a:rPr>
            </a:br>
            <a:r>
              <a:rPr lang="fa-IR" sz="2400" dirty="0" smtClean="0">
                <a:solidFill>
                  <a:srgbClr val="FFFF00"/>
                </a:solidFill>
                <a:cs typeface="B Mitra" pitchFamily="2" charset="-78"/>
              </a:rPr>
              <a:t/>
            </a:r>
            <a:br>
              <a:rPr lang="fa-IR" sz="2400" dirty="0" smtClean="0">
                <a:solidFill>
                  <a:srgbClr val="FFFF00"/>
                </a:solidFill>
                <a:cs typeface="B Mitra" pitchFamily="2" charset="-78"/>
              </a:rPr>
            </a:br>
            <a:endParaRPr lang="en-US"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53195" y="2374271"/>
            <a:ext cx="7011378" cy="3886742"/>
          </a:xfrm>
          <a:prstGeom prst="rect">
            <a:avLst/>
          </a:prstGeom>
        </p:spPr>
      </p:pic>
    </p:spTree>
    <p:extLst>
      <p:ext uri="{BB962C8B-B14F-4D97-AF65-F5344CB8AC3E}">
        <p14:creationId xmlns:p14="http://schemas.microsoft.com/office/powerpoint/2010/main" val="1436821228"/>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4"/>
          </p:nvPr>
        </p:nvSpPr>
        <p:spPr/>
        <p:txBody>
          <a:bodyPr/>
          <a:lstStyle/>
          <a:p>
            <a:endParaRPr lang="en-US" dirty="0"/>
          </a:p>
        </p:txBody>
      </p:sp>
      <p:sp>
        <p:nvSpPr>
          <p:cNvPr id="5" name="Rectangle 4"/>
          <p:cNvSpPr/>
          <p:nvPr/>
        </p:nvSpPr>
        <p:spPr>
          <a:xfrm>
            <a:off x="785611" y="4750955"/>
            <a:ext cx="11112835" cy="1754326"/>
          </a:xfrm>
          <a:prstGeom prst="rect">
            <a:avLst/>
          </a:prstGeom>
        </p:spPr>
        <p:txBody>
          <a:bodyPr wrap="square">
            <a:spAutoFit/>
          </a:bodyPr>
          <a:lstStyle/>
          <a:p>
            <a:pPr algn="r" rtl="1">
              <a:lnSpc>
                <a:spcPct val="200000"/>
              </a:lnSpc>
            </a:pPr>
            <a:r>
              <a:rPr lang="fa-IR" b="1" dirty="0">
                <a:solidFill>
                  <a:srgbClr val="9A2500"/>
                </a:solidFill>
                <a:latin typeface="B Koodak" panose="00000700000000000000" pitchFamily="2" charset="-78"/>
                <a:cs typeface="B Koodak" panose="00000700000000000000" pitchFamily="2" charset="-78"/>
              </a:rPr>
              <a:t>در پایگاه اطلاعاتی مدلاین، </a:t>
            </a:r>
            <a:r>
              <a:rPr lang="fa-IR" b="1" dirty="0" smtClean="0">
                <a:solidFill>
                  <a:srgbClr val="9A2500"/>
                </a:solidFill>
                <a:latin typeface="B Koodak" panose="00000700000000000000" pitchFamily="2" charset="-78"/>
                <a:cs typeface="B Koodak" panose="00000700000000000000" pitchFamily="2" charset="-78"/>
              </a:rPr>
              <a:t> ازاصطلاح </a:t>
            </a:r>
            <a:r>
              <a:rPr lang="fa-IR" b="1" dirty="0" smtClean="0">
                <a:solidFill>
                  <a:srgbClr val="9A2500"/>
                </a:solidFill>
                <a:latin typeface="Tahoma" panose="020B0604030504040204" pitchFamily="34" charset="0"/>
              </a:rPr>
              <a:t>“</a:t>
            </a:r>
            <a:r>
              <a:rPr lang="en-US" b="1" dirty="0" smtClean="0">
                <a:solidFill>
                  <a:srgbClr val="9A2500"/>
                </a:solidFill>
                <a:latin typeface="Tahoma" panose="020B0604030504040204" pitchFamily="34" charset="0"/>
              </a:rPr>
              <a:t>Breast cancer</a:t>
            </a:r>
            <a:r>
              <a:rPr lang="fa-IR" b="1" dirty="0" smtClean="0">
                <a:solidFill>
                  <a:srgbClr val="9A2500"/>
                </a:solidFill>
                <a:latin typeface="Tahoma" panose="020B0604030504040204" pitchFamily="34" charset="0"/>
              </a:rPr>
              <a:t> </a:t>
            </a:r>
            <a:r>
              <a:rPr lang="en-US" b="1" dirty="0" smtClean="0">
                <a:solidFill>
                  <a:srgbClr val="9A2500"/>
                </a:solidFill>
                <a:latin typeface="Tahoma" panose="020B0604030504040204" pitchFamily="34" charset="0"/>
              </a:rPr>
              <a:t>“</a:t>
            </a:r>
            <a:r>
              <a:rPr lang="fa-IR" b="1" dirty="0" smtClean="0">
                <a:solidFill>
                  <a:srgbClr val="9A2500"/>
                </a:solidFill>
                <a:latin typeface="B Koodak" panose="00000700000000000000" pitchFamily="2" charset="-78"/>
                <a:cs typeface="B Koodak" panose="00000700000000000000" pitchFamily="2" charset="-78"/>
              </a:rPr>
              <a:t>یا</a:t>
            </a:r>
            <a:r>
              <a:rPr lang="en-US" b="1" dirty="0" smtClean="0">
                <a:solidFill>
                  <a:srgbClr val="9A2500"/>
                </a:solidFill>
                <a:latin typeface="Tahoma" panose="020B0604030504040204" pitchFamily="34" charset="0"/>
              </a:rPr>
              <a:t>” </a:t>
            </a:r>
            <a:r>
              <a:rPr lang="en-US" b="1" dirty="0">
                <a:solidFill>
                  <a:srgbClr val="9A2500"/>
                </a:solidFill>
                <a:latin typeface="Tahoma" panose="020B0604030504040204" pitchFamily="34" charset="0"/>
              </a:rPr>
              <a:t>Breast </a:t>
            </a:r>
            <a:r>
              <a:rPr lang="en-US" b="1" dirty="0" err="1">
                <a:solidFill>
                  <a:srgbClr val="9A2500"/>
                </a:solidFill>
                <a:latin typeface="Tahoma" panose="020B0604030504040204" pitchFamily="34" charset="0"/>
              </a:rPr>
              <a:t>Tumours</a:t>
            </a:r>
            <a:r>
              <a:rPr lang="en-US" b="1" dirty="0" smtClean="0">
                <a:solidFill>
                  <a:srgbClr val="9A2500"/>
                </a:solidFill>
                <a:latin typeface="Tahoma" panose="020B0604030504040204" pitchFamily="34" charset="0"/>
              </a:rPr>
              <a:t>“ </a:t>
            </a:r>
            <a:r>
              <a:rPr lang="fa-IR" b="1" dirty="0" smtClean="0">
                <a:solidFill>
                  <a:srgbClr val="9A2500"/>
                </a:solidFill>
                <a:latin typeface="B Koodak" panose="00000700000000000000" pitchFamily="2" charset="-78"/>
                <a:cs typeface="B Koodak" panose="00000700000000000000" pitchFamily="2" charset="-78"/>
              </a:rPr>
              <a:t>براي </a:t>
            </a:r>
            <a:r>
              <a:rPr lang="fa-IR" b="1" dirty="0">
                <a:solidFill>
                  <a:srgbClr val="9A2500"/>
                </a:solidFill>
                <a:latin typeface="B Koodak" panose="00000700000000000000" pitchFamily="2" charset="-78"/>
                <a:cs typeface="B Koodak" panose="00000700000000000000" pitchFamily="2" charset="-78"/>
              </a:rPr>
              <a:t>کلیه </a:t>
            </a:r>
            <a:r>
              <a:rPr lang="fa-IR" b="1" dirty="0" smtClean="0">
                <a:solidFill>
                  <a:srgbClr val="9A2500"/>
                </a:solidFill>
                <a:latin typeface="B Koodak" panose="00000700000000000000" pitchFamily="2" charset="-78"/>
                <a:cs typeface="B Koodak" panose="00000700000000000000" pitchFamily="2" charset="-78"/>
              </a:rPr>
              <a:t>مقالات درباره </a:t>
            </a:r>
            <a:r>
              <a:rPr lang="en-US" b="1" dirty="0" smtClean="0">
                <a:solidFill>
                  <a:srgbClr val="9A2500"/>
                </a:solidFill>
                <a:latin typeface="Tahoma" panose="020B0604030504040204" pitchFamily="34" charset="0"/>
              </a:rPr>
              <a:t>Neoplasms Breast</a:t>
            </a:r>
            <a:r>
              <a:rPr lang="en-US" b="1" dirty="0" smtClean="0">
                <a:solidFill>
                  <a:srgbClr val="9A2500"/>
                </a:solidFill>
                <a:latin typeface="B Koodak" panose="00000700000000000000" pitchFamily="2" charset="-78"/>
                <a:cs typeface="B Koodak" panose="00000700000000000000" pitchFamily="2" charset="-78"/>
              </a:rPr>
              <a:t> </a:t>
            </a:r>
            <a:r>
              <a:rPr lang="fa-IR" b="1" dirty="0" smtClean="0">
                <a:solidFill>
                  <a:srgbClr val="9A2500"/>
                </a:solidFill>
                <a:latin typeface="B Koodak" panose="00000700000000000000" pitchFamily="2" charset="-78"/>
                <a:cs typeface="B Koodak" panose="00000700000000000000" pitchFamily="2" charset="-78"/>
              </a:rPr>
              <a:t>استفاده </a:t>
            </a:r>
            <a:r>
              <a:rPr lang="fa-IR" b="1" dirty="0">
                <a:solidFill>
                  <a:srgbClr val="9A2500"/>
                </a:solidFill>
                <a:latin typeface="B Koodak" panose="00000700000000000000" pitchFamily="2" charset="-78"/>
                <a:cs typeface="B Koodak" panose="00000700000000000000" pitchFamily="2" charset="-78"/>
              </a:rPr>
              <a:t>می شود </a:t>
            </a:r>
            <a:r>
              <a:rPr lang="fa-IR" b="1" dirty="0" smtClean="0">
                <a:solidFill>
                  <a:srgbClr val="9A2500"/>
                </a:solidFill>
                <a:latin typeface="B Koodak" panose="00000700000000000000" pitchFamily="2" charset="-78"/>
                <a:cs typeface="B Koodak" panose="00000700000000000000" pitchFamily="2" charset="-78"/>
              </a:rPr>
              <a:t>حتی </a:t>
            </a:r>
            <a:r>
              <a:rPr lang="fa-IR" b="1" dirty="0">
                <a:solidFill>
                  <a:srgbClr val="9A2500"/>
                </a:solidFill>
                <a:latin typeface="B Koodak" panose="00000700000000000000" pitchFamily="2" charset="-78"/>
                <a:cs typeface="B Koodak" panose="00000700000000000000" pitchFamily="2" charset="-78"/>
              </a:rPr>
              <a:t>اگر در عنوان مقاله این اصطلاح نیامده </a:t>
            </a:r>
            <a:r>
              <a:rPr lang="fa-IR" b="1" dirty="0" smtClean="0">
                <a:solidFill>
                  <a:srgbClr val="9A2500"/>
                </a:solidFill>
                <a:latin typeface="B Koodak" panose="00000700000000000000" pitchFamily="2" charset="-78"/>
                <a:cs typeface="B Koodak" panose="00000700000000000000" pitchFamily="2" charset="-78"/>
              </a:rPr>
              <a:t>باشد.</a:t>
            </a:r>
            <a:r>
              <a:rPr lang="fa-IR" dirty="0" smtClean="0"/>
              <a:t> </a:t>
            </a:r>
            <a:r>
              <a:rPr lang="fa-IR" dirty="0"/>
              <a:t/>
            </a:r>
            <a:br>
              <a:rPr lang="fa-IR" dirty="0"/>
            </a:br>
            <a:endParaRPr lang="en-US"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5611" y="0"/>
            <a:ext cx="10303099" cy="4647925"/>
          </a:xfrm>
          <a:prstGeom prst="rect">
            <a:avLst/>
          </a:prstGeom>
        </p:spPr>
      </p:pic>
    </p:spTree>
    <p:extLst>
      <p:ext uri="{BB962C8B-B14F-4D97-AF65-F5344CB8AC3E}">
        <p14:creationId xmlns:p14="http://schemas.microsoft.com/office/powerpoint/2010/main" val="6273680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 y="0"/>
            <a:ext cx="12192000" cy="6858000"/>
          </a:xfrm>
        </p:spPr>
      </p:pic>
    </p:spTree>
    <p:extLst>
      <p:ext uri="{BB962C8B-B14F-4D97-AF65-F5344CB8AC3E}">
        <p14:creationId xmlns:p14="http://schemas.microsoft.com/office/powerpoint/2010/main" val="1834974416"/>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icture Placeholder 3"/>
          <p:cNvSpPr>
            <a:spLocks noGrp="1"/>
          </p:cNvSpPr>
          <p:nvPr>
            <p:ph type="pic" idx="13"/>
          </p:nvPr>
        </p:nvSpPr>
        <p:spPr>
          <a:xfrm>
            <a:off x="-1774064" y="81803"/>
            <a:ext cx="10818812" cy="3124200"/>
          </a:xfrm>
        </p:spPr>
      </p:sp>
      <p:sp>
        <p:nvSpPr>
          <p:cNvPr id="6" name="Text Placeholder 5"/>
          <p:cNvSpPr>
            <a:spLocks noGrp="1"/>
          </p:cNvSpPr>
          <p:nvPr>
            <p:ph type="body" sz="quarter" idx="14"/>
          </p:nvPr>
        </p:nvSpPr>
        <p:spPr>
          <a:xfrm>
            <a:off x="1970470" y="5157511"/>
            <a:ext cx="8304210" cy="1230409"/>
          </a:xfrm>
        </p:spPr>
        <p:txBody>
          <a:bodyPr/>
          <a:lstStyle/>
          <a:p>
            <a:pPr algn="ctr" rtl="1"/>
            <a:r>
              <a:rPr lang="fa-IR" sz="2800" dirty="0">
                <a:solidFill>
                  <a:schemeClr val="tx1"/>
                </a:solidFill>
                <a:latin typeface="+mj-lt"/>
                <a:ea typeface="+mj-ea"/>
                <a:cs typeface="B Mitra" pitchFamily="2" charset="-78"/>
              </a:rPr>
              <a:t>نحوه جستجو در ورود به پایگاه </a:t>
            </a:r>
            <a:r>
              <a:rPr lang="en-US" sz="2800" dirty="0" err="1">
                <a:solidFill>
                  <a:schemeClr val="tx1"/>
                </a:solidFill>
                <a:latin typeface="+mj-lt"/>
                <a:ea typeface="+mj-ea"/>
                <a:cs typeface="B Mitra" pitchFamily="2" charset="-78"/>
              </a:rPr>
              <a:t>MeSH</a:t>
            </a:r>
            <a:r>
              <a:rPr lang="fa-IR" sz="2800" dirty="0">
                <a:solidFill>
                  <a:schemeClr val="tx1"/>
                </a:solidFill>
                <a:latin typeface="+mj-lt"/>
                <a:ea typeface="+mj-ea"/>
                <a:cs typeface="B Mitra" pitchFamily="2" charset="-78"/>
              </a:rPr>
              <a:t> مطابق تصویر</a:t>
            </a:r>
          </a:p>
          <a:p>
            <a:pPr algn="r" rtl="1"/>
            <a:endParaRPr lang="en-US" dirty="0" smtClean="0"/>
          </a:p>
          <a:p>
            <a:endParaRPr lang="en-US"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21649" y="463639"/>
            <a:ext cx="7001852" cy="4391638"/>
          </a:xfrm>
          <a:prstGeom prst="rect">
            <a:avLst/>
          </a:prstGeom>
        </p:spPr>
      </p:pic>
    </p:spTree>
    <p:extLst>
      <p:ext uri="{BB962C8B-B14F-4D97-AF65-F5344CB8AC3E}">
        <p14:creationId xmlns:p14="http://schemas.microsoft.com/office/powerpoint/2010/main" val="129720483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39403" y="624110"/>
            <a:ext cx="10165209" cy="2183484"/>
          </a:xfrm>
        </p:spPr>
        <p:txBody>
          <a:bodyPr>
            <a:normAutofit/>
          </a:bodyPr>
          <a:lstStyle/>
          <a:p>
            <a:pPr algn="r" rtl="1">
              <a:lnSpc>
                <a:spcPct val="150000"/>
              </a:lnSpc>
            </a:pPr>
            <a:r>
              <a:rPr lang="fa-IR" sz="2800" dirty="0">
                <a:solidFill>
                  <a:schemeClr val="tx1"/>
                </a:solidFill>
                <a:cs typeface="B Mitra" pitchFamily="2" charset="-78"/>
              </a:rPr>
              <a:t>با انتخاب کلیدواژه موردنظر و سمت راست </a:t>
            </a:r>
            <a:r>
              <a:rPr lang="en-US" sz="2800" dirty="0">
                <a:solidFill>
                  <a:schemeClr val="tx1"/>
                </a:solidFill>
                <a:cs typeface="B Mitra" pitchFamily="2" charset="-78"/>
              </a:rPr>
              <a:t>Add to search builder</a:t>
            </a:r>
            <a:r>
              <a:rPr lang="fa-IR" sz="2800" dirty="0">
                <a:solidFill>
                  <a:schemeClr val="tx1"/>
                </a:solidFill>
                <a:cs typeface="B Mitra" pitchFamily="2" charset="-78"/>
              </a:rPr>
              <a:t> را کلیک </a:t>
            </a:r>
            <a:r>
              <a:rPr lang="en-US" sz="2800" dirty="0" smtClean="0">
                <a:solidFill>
                  <a:schemeClr val="tx1"/>
                </a:solidFill>
                <a:cs typeface="B Mitra" pitchFamily="2" charset="-78"/>
              </a:rPr>
              <a:t> </a:t>
            </a:r>
            <a:r>
              <a:rPr lang="fa-IR" sz="2800" dirty="0" smtClean="0">
                <a:solidFill>
                  <a:schemeClr val="tx1"/>
                </a:solidFill>
                <a:cs typeface="B Mitra" pitchFamily="2" charset="-78"/>
              </a:rPr>
              <a:t>می </a:t>
            </a:r>
            <a:r>
              <a:rPr lang="fa-IR" sz="2800" dirty="0">
                <a:solidFill>
                  <a:schemeClr val="tx1"/>
                </a:solidFill>
                <a:cs typeface="B Mitra" pitchFamily="2" charset="-78"/>
              </a:rPr>
              <a:t>کنیم، سپس گزینه </a:t>
            </a:r>
            <a:r>
              <a:rPr lang="en-US" sz="2800" dirty="0">
                <a:solidFill>
                  <a:schemeClr val="tx1"/>
                </a:solidFill>
                <a:cs typeface="B Mitra" pitchFamily="2" charset="-78"/>
              </a:rPr>
              <a:t>Search </a:t>
            </a:r>
            <a:r>
              <a:rPr lang="en-US" sz="2800" dirty="0" err="1">
                <a:solidFill>
                  <a:schemeClr val="tx1"/>
                </a:solidFill>
                <a:cs typeface="B Mitra" pitchFamily="2" charset="-78"/>
              </a:rPr>
              <a:t>Pubmed</a:t>
            </a:r>
            <a:r>
              <a:rPr lang="en-US" sz="2800" dirty="0">
                <a:solidFill>
                  <a:schemeClr val="tx1"/>
                </a:solidFill>
                <a:cs typeface="B Mitra" pitchFamily="2" charset="-78"/>
              </a:rPr>
              <a:t> </a:t>
            </a:r>
            <a:r>
              <a:rPr lang="fa-IR" sz="2800" dirty="0">
                <a:solidFill>
                  <a:schemeClr val="tx1"/>
                </a:solidFill>
                <a:cs typeface="B Mitra" pitchFamily="2" charset="-78"/>
              </a:rPr>
              <a:t> را انتخاب و جستجو را انجام می دهیم</a:t>
            </a:r>
            <a:endParaRPr lang="en-US" sz="2800" dirty="0">
              <a:solidFill>
                <a:schemeClr val="tx1"/>
              </a:solidFill>
              <a:cs typeface="B Mitra" pitchFamily="2" charset="-78"/>
            </a:endParaRPr>
          </a:p>
        </p:txBody>
      </p:sp>
      <p:pic>
        <p:nvPicPr>
          <p:cNvPr id="5" name="Picture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154807" y="3023909"/>
            <a:ext cx="8534400" cy="3111274"/>
          </a:xfrm>
        </p:spPr>
      </p:pic>
    </p:spTree>
    <p:extLst>
      <p:ext uri="{BB962C8B-B14F-4D97-AF65-F5344CB8AC3E}">
        <p14:creationId xmlns:p14="http://schemas.microsoft.com/office/powerpoint/2010/main" val="405141157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1889395" y="624110"/>
            <a:ext cx="8911687" cy="1606555"/>
          </a:xfrm>
        </p:spPr>
        <p:txBody>
          <a:bodyPr>
            <a:normAutofit/>
          </a:bodyPr>
          <a:lstStyle/>
          <a:p>
            <a:pPr algn="just" rtl="1">
              <a:lnSpc>
                <a:spcPct val="150000"/>
              </a:lnSpc>
            </a:pPr>
            <a:r>
              <a:rPr lang="fa-IR" sz="2800" dirty="0">
                <a:solidFill>
                  <a:schemeClr val="tx1"/>
                </a:solidFill>
                <a:cs typeface="B Mitra" pitchFamily="2" charset="-78"/>
              </a:rPr>
              <a:t>با کلیک روی کلیدواژه </a:t>
            </a:r>
            <a:r>
              <a:rPr lang="en-US" sz="2800" dirty="0">
                <a:solidFill>
                  <a:schemeClr val="tx1"/>
                </a:solidFill>
                <a:cs typeface="B Mitra" pitchFamily="2" charset="-78"/>
              </a:rPr>
              <a:t>mastectomy</a:t>
            </a:r>
            <a:r>
              <a:rPr lang="fa-IR" sz="2800" dirty="0">
                <a:solidFill>
                  <a:schemeClr val="tx1"/>
                </a:solidFill>
                <a:cs typeface="B Mitra" pitchFamily="2" charset="-78"/>
              </a:rPr>
              <a:t> سرعنوان های اصلی (1) و سرعنوان های فرعی (2) آن را مشاهده می کنید.</a:t>
            </a:r>
            <a:endParaRPr lang="en-US" sz="2800" dirty="0">
              <a:solidFill>
                <a:schemeClr val="tx1"/>
              </a:solidFill>
              <a:cs typeface="B Mitra" pitchFamily="2" charset="-78"/>
            </a:endParaRPr>
          </a:p>
        </p:txBody>
      </p:sp>
      <p:pic>
        <p:nvPicPr>
          <p:cNvPr id="5" name="Picture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300766" y="2682531"/>
            <a:ext cx="9500316" cy="3679632"/>
          </a:xfrm>
        </p:spPr>
      </p:pic>
      <p:sp>
        <p:nvSpPr>
          <p:cNvPr id="7" name="Oval 6"/>
          <p:cNvSpPr/>
          <p:nvPr/>
        </p:nvSpPr>
        <p:spPr>
          <a:xfrm>
            <a:off x="2452353" y="3742418"/>
            <a:ext cx="450760" cy="296214"/>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fa-IR" dirty="0" smtClean="0"/>
              <a:t>1</a:t>
            </a:r>
            <a:endParaRPr lang="en-US" dirty="0"/>
          </a:p>
        </p:txBody>
      </p:sp>
      <p:sp>
        <p:nvSpPr>
          <p:cNvPr id="8" name="Oval 7"/>
          <p:cNvSpPr/>
          <p:nvPr/>
        </p:nvSpPr>
        <p:spPr>
          <a:xfrm>
            <a:off x="4711521" y="4504134"/>
            <a:ext cx="450760" cy="296214"/>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fa-IR" dirty="0" smtClean="0"/>
              <a:t>2</a:t>
            </a:r>
            <a:endParaRPr lang="en-US" dirty="0"/>
          </a:p>
        </p:txBody>
      </p:sp>
    </p:spTree>
    <p:extLst>
      <p:ext uri="{BB962C8B-B14F-4D97-AF65-F5344CB8AC3E}">
        <p14:creationId xmlns:p14="http://schemas.microsoft.com/office/powerpoint/2010/main" val="259453665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r" rtl="1"/>
            <a:r>
              <a:rPr lang="fa-IR" sz="2800" dirty="0">
                <a:solidFill>
                  <a:schemeClr val="tx1"/>
                </a:solidFill>
                <a:cs typeface="B Mitra" pitchFamily="2" charset="-78"/>
              </a:rPr>
              <a:t>1- اصطلاحات مترادف یا </a:t>
            </a:r>
            <a:r>
              <a:rPr lang="fa-IR" sz="2800" dirty="0" smtClean="0">
                <a:solidFill>
                  <a:schemeClr val="tx1"/>
                </a:solidFill>
                <a:cs typeface="B Mitra" pitchFamily="2" charset="-78"/>
              </a:rPr>
              <a:t>مرتبط</a:t>
            </a:r>
            <a:r>
              <a:rPr lang="en-US" sz="2800" dirty="0" smtClean="0">
                <a:solidFill>
                  <a:schemeClr val="tx1"/>
                </a:solidFill>
                <a:cs typeface="B Mitra" pitchFamily="2" charset="-78"/>
              </a:rPr>
              <a:t/>
            </a:r>
            <a:br>
              <a:rPr lang="en-US" sz="2800" dirty="0" smtClean="0">
                <a:solidFill>
                  <a:schemeClr val="tx1"/>
                </a:solidFill>
                <a:cs typeface="B Mitra" pitchFamily="2" charset="-78"/>
              </a:rPr>
            </a:br>
            <a:r>
              <a:rPr lang="fa-IR" sz="2800" dirty="0">
                <a:solidFill>
                  <a:schemeClr val="tx1"/>
                </a:solidFill>
                <a:cs typeface="B Mitra" pitchFamily="2" charset="-78"/>
              </a:rPr>
              <a:t/>
            </a:r>
            <a:br>
              <a:rPr lang="fa-IR" sz="2800" dirty="0">
                <a:solidFill>
                  <a:schemeClr val="tx1"/>
                </a:solidFill>
                <a:cs typeface="B Mitra" pitchFamily="2" charset="-78"/>
              </a:rPr>
            </a:br>
            <a:r>
              <a:rPr lang="fa-IR" sz="2800" dirty="0">
                <a:solidFill>
                  <a:schemeClr val="tx1"/>
                </a:solidFill>
                <a:cs typeface="B Mitra" pitchFamily="2" charset="-78"/>
              </a:rPr>
              <a:t>2- ساختار درختی </a:t>
            </a:r>
            <a:r>
              <a:rPr lang="en-US" sz="2800" dirty="0">
                <a:solidFill>
                  <a:schemeClr val="tx1"/>
                </a:solidFill>
                <a:cs typeface="B Mitra" pitchFamily="2" charset="-78"/>
              </a:rPr>
              <a:t>mesh</a:t>
            </a: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7126" y="2123941"/>
            <a:ext cx="10998558" cy="4300538"/>
          </a:xfrm>
        </p:spPr>
      </p:pic>
      <p:sp>
        <p:nvSpPr>
          <p:cNvPr id="5" name="Oval 4"/>
          <p:cNvSpPr/>
          <p:nvPr/>
        </p:nvSpPr>
        <p:spPr>
          <a:xfrm>
            <a:off x="2103528" y="3959282"/>
            <a:ext cx="489397" cy="314928"/>
          </a:xfrm>
          <a:prstGeom prst="ellipse">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a-IR" dirty="0" smtClean="0"/>
              <a:t>1</a:t>
            </a:r>
            <a:endParaRPr lang="en-US" dirty="0"/>
          </a:p>
        </p:txBody>
      </p:sp>
      <p:sp>
        <p:nvSpPr>
          <p:cNvPr id="6" name="Oval 5"/>
          <p:cNvSpPr/>
          <p:nvPr/>
        </p:nvSpPr>
        <p:spPr>
          <a:xfrm>
            <a:off x="7802452" y="5826148"/>
            <a:ext cx="489397" cy="314928"/>
          </a:xfrm>
          <a:prstGeom prst="ellipse">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a-IR" dirty="0" smtClean="0"/>
              <a:t>2</a:t>
            </a:r>
            <a:endParaRPr lang="en-US" dirty="0"/>
          </a:p>
        </p:txBody>
      </p:sp>
    </p:spTree>
    <p:extLst>
      <p:ext uri="{BB962C8B-B14F-4D97-AF65-F5344CB8AC3E}">
        <p14:creationId xmlns:p14="http://schemas.microsoft.com/office/powerpoint/2010/main" val="247488766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a:xfrm>
            <a:off x="794197" y="1422757"/>
            <a:ext cx="11226085" cy="5345090"/>
          </a:xfrm>
        </p:spPr>
        <p:txBody>
          <a:bodyPr>
            <a:noAutofit/>
          </a:bodyPr>
          <a:lstStyle/>
          <a:p>
            <a:pPr algn="r" rtl="1">
              <a:lnSpc>
                <a:spcPct val="150000"/>
              </a:lnSpc>
            </a:pPr>
            <a:r>
              <a:rPr lang="fa-IR" sz="2000" dirty="0" smtClean="0">
                <a:solidFill>
                  <a:schemeClr val="tx1"/>
                </a:solidFill>
                <a:cs typeface="B Mitra" pitchFamily="2" charset="-78"/>
              </a:rPr>
              <a:t>جهت محدود کردن نتایج به مقالاتی که مربوط به سؤالات بالینی هستند</a:t>
            </a:r>
            <a:r>
              <a:rPr lang="en-US" sz="2000" dirty="0" smtClean="0">
                <a:solidFill>
                  <a:schemeClr val="tx1"/>
                </a:solidFill>
                <a:cs typeface="B Mitra" pitchFamily="2" charset="-78"/>
              </a:rPr>
              <a:t> </a:t>
            </a:r>
            <a:r>
              <a:rPr lang="fa-IR" sz="2000" dirty="0" smtClean="0">
                <a:solidFill>
                  <a:schemeClr val="tx1"/>
                </a:solidFill>
                <a:cs typeface="B Mitra" pitchFamily="2" charset="-78"/>
              </a:rPr>
              <a:t>برای این منظور پابمد، ابزار </a:t>
            </a:r>
            <a:r>
              <a:rPr lang="en-US" sz="2000" dirty="0" smtClean="0">
                <a:solidFill>
                  <a:schemeClr val="tx1"/>
                </a:solidFill>
                <a:cs typeface="B Mitra" pitchFamily="2" charset="-78"/>
              </a:rPr>
              <a:t>Clinical Queries</a:t>
            </a:r>
            <a:r>
              <a:rPr lang="fa-IR" sz="2000" dirty="0" smtClean="0">
                <a:solidFill>
                  <a:schemeClr val="tx1"/>
                </a:solidFill>
                <a:cs typeface="B Mitra" pitchFamily="2" charset="-78"/>
              </a:rPr>
              <a:t>را ارائه کرده است. </a:t>
            </a:r>
            <a:br>
              <a:rPr lang="fa-IR" sz="2000" dirty="0" smtClean="0">
                <a:solidFill>
                  <a:schemeClr val="tx1"/>
                </a:solidFill>
                <a:cs typeface="B Mitra" pitchFamily="2" charset="-78"/>
              </a:rPr>
            </a:br>
            <a:r>
              <a:rPr lang="en-US" sz="2000" dirty="0" smtClean="0">
                <a:solidFill>
                  <a:schemeClr val="tx1"/>
                </a:solidFill>
                <a:cs typeface="B Mitra" pitchFamily="2" charset="-78"/>
              </a:rPr>
              <a:t>Clinical Queries</a:t>
            </a:r>
            <a:r>
              <a:rPr lang="fa-IR" sz="2000" dirty="0" smtClean="0">
                <a:solidFill>
                  <a:schemeClr val="tx1"/>
                </a:solidFill>
                <a:cs typeface="B Mitra" pitchFamily="2" charset="-78"/>
              </a:rPr>
              <a:t>ابزار</a:t>
            </a:r>
            <a:r>
              <a:rPr lang="en-US" sz="2000" dirty="0" smtClean="0">
                <a:solidFill>
                  <a:schemeClr val="tx1"/>
                </a:solidFill>
                <a:cs typeface="B Mitra" pitchFamily="2" charset="-78"/>
              </a:rPr>
              <a:t> </a:t>
            </a:r>
            <a:r>
              <a:rPr lang="fa-IR" sz="2000" dirty="0" smtClean="0">
                <a:solidFill>
                  <a:schemeClr val="tx1"/>
                </a:solidFill>
                <a:cs typeface="B Mitra" pitchFamily="2" charset="-78"/>
              </a:rPr>
              <a:t>جستجوی تخصصی برای پزشکان بالینی است. </a:t>
            </a:r>
            <a:br>
              <a:rPr lang="fa-IR" sz="2000" dirty="0" smtClean="0">
                <a:solidFill>
                  <a:schemeClr val="tx1"/>
                </a:solidFill>
                <a:cs typeface="B Mitra" pitchFamily="2" charset="-78"/>
              </a:rPr>
            </a:br>
            <a:r>
              <a:rPr lang="fa-IR" sz="2000" dirty="0" smtClean="0">
                <a:solidFill>
                  <a:schemeClr val="tx1"/>
                </a:solidFill>
                <a:cs typeface="B Mitra" pitchFamily="2" charset="-78"/>
              </a:rPr>
              <a:t>در این قسمت استنادهایی جستجو و نمایش داده می شوند که مقوله بندی و محدوده آن ها در حوزه های درمان</a:t>
            </a:r>
            <a:r>
              <a:rPr lang="en-US" sz="2000" dirty="0" smtClean="0">
                <a:solidFill>
                  <a:schemeClr val="tx1"/>
                </a:solidFill>
                <a:cs typeface="B Mitra" pitchFamily="2" charset="-78"/>
              </a:rPr>
              <a:t> </a:t>
            </a:r>
            <a:r>
              <a:rPr lang="fa-IR" sz="2000" dirty="0" smtClean="0">
                <a:solidFill>
                  <a:schemeClr val="tx1"/>
                </a:solidFill>
                <a:cs typeface="B Mitra" pitchFamily="2" charset="-78"/>
              </a:rPr>
              <a:t>، </a:t>
            </a:r>
            <a:r>
              <a:rPr lang="en-US" sz="2000" dirty="0" smtClean="0">
                <a:solidFill>
                  <a:schemeClr val="tx1"/>
                </a:solidFill>
                <a:cs typeface="B Mitra" pitchFamily="2" charset="-78"/>
              </a:rPr>
              <a:t> </a:t>
            </a:r>
            <a:r>
              <a:rPr lang="fa-IR" sz="2000" dirty="0" smtClean="0">
                <a:solidFill>
                  <a:schemeClr val="tx1"/>
                </a:solidFill>
                <a:cs typeface="B Mitra" pitchFamily="2" charset="-78"/>
              </a:rPr>
              <a:t>تشخیص،سبب شناسی، پیش بینی و راهنمای پیشگیری می باشد. </a:t>
            </a:r>
            <a:br>
              <a:rPr lang="fa-IR" sz="2000" dirty="0" smtClean="0">
                <a:solidFill>
                  <a:schemeClr val="tx1"/>
                </a:solidFill>
                <a:cs typeface="B Mitra" pitchFamily="2" charset="-78"/>
              </a:rPr>
            </a:br>
            <a:r>
              <a:rPr lang="fa-IR" sz="2000" dirty="0" smtClean="0">
                <a:solidFill>
                  <a:schemeClr val="tx1"/>
                </a:solidFill>
                <a:cs typeface="B Mitra" pitchFamily="2" charset="-78"/>
              </a:rPr>
              <a:t>این ابزار دسترسی سریع به مقالات ژورنال های مبتنی بر شواهد فراهم می کند.</a:t>
            </a:r>
            <a:br>
              <a:rPr lang="fa-IR" sz="2000" dirty="0" smtClean="0">
                <a:solidFill>
                  <a:schemeClr val="tx1"/>
                </a:solidFill>
                <a:cs typeface="B Mitra" pitchFamily="2" charset="-78"/>
              </a:rPr>
            </a:br>
            <a:r>
              <a:rPr lang="en-US" sz="2000" dirty="0" smtClean="0">
                <a:solidFill>
                  <a:schemeClr val="tx1"/>
                </a:solidFill>
                <a:cs typeface="B Mitra" pitchFamily="2" charset="-78"/>
              </a:rPr>
              <a:t>Clinical Queries</a:t>
            </a:r>
            <a:r>
              <a:rPr lang="fa-IR" sz="2000" dirty="0" smtClean="0">
                <a:solidFill>
                  <a:schemeClr val="tx1"/>
                </a:solidFill>
                <a:cs typeface="B Mitra" pitchFamily="2" charset="-78"/>
              </a:rPr>
              <a:t>شامل دو نوع دسته بندی است که می توانید بر اساس آنها فیلتر کنید:</a:t>
            </a:r>
            <a:br>
              <a:rPr lang="fa-IR" sz="2000" dirty="0" smtClean="0">
                <a:solidFill>
                  <a:schemeClr val="tx1"/>
                </a:solidFill>
                <a:cs typeface="B Mitra" pitchFamily="2" charset="-78"/>
              </a:rPr>
            </a:br>
            <a:r>
              <a:rPr lang="fa-IR" sz="2000" dirty="0" smtClean="0">
                <a:solidFill>
                  <a:schemeClr val="tx1"/>
                </a:solidFill>
                <a:cs typeface="B Mitra" pitchFamily="2" charset="-78"/>
              </a:rPr>
              <a:t>-</a:t>
            </a:r>
            <a:r>
              <a:rPr lang="en-US" sz="2000" dirty="0" smtClean="0">
                <a:solidFill>
                  <a:schemeClr val="tx1"/>
                </a:solidFill>
                <a:cs typeface="B Mitra" pitchFamily="2" charset="-78"/>
              </a:rPr>
              <a:t> </a:t>
            </a:r>
            <a:r>
              <a:rPr lang="fa-IR" sz="2000" dirty="0" smtClean="0">
                <a:solidFill>
                  <a:schemeClr val="tx1"/>
                </a:solidFill>
                <a:cs typeface="B Mitra" pitchFamily="2" charset="-78"/>
              </a:rPr>
              <a:t>مطالعات بالینی</a:t>
            </a:r>
            <a:br>
              <a:rPr lang="fa-IR" sz="2000" dirty="0" smtClean="0">
                <a:solidFill>
                  <a:schemeClr val="tx1"/>
                </a:solidFill>
                <a:cs typeface="B Mitra" pitchFamily="2" charset="-78"/>
              </a:rPr>
            </a:br>
            <a:r>
              <a:rPr lang="fa-IR" sz="2000" dirty="0" smtClean="0">
                <a:solidFill>
                  <a:schemeClr val="tx1"/>
                </a:solidFill>
                <a:cs typeface="B Mitra" pitchFamily="2" charset="-78"/>
              </a:rPr>
              <a:t>‌</a:t>
            </a:r>
            <a:r>
              <a:rPr lang="en-US" sz="2000" dirty="0" smtClean="0">
                <a:solidFill>
                  <a:schemeClr val="tx1"/>
                </a:solidFill>
                <a:cs typeface="B Mitra" pitchFamily="2" charset="-78"/>
              </a:rPr>
              <a:t>COVID-19 – </a:t>
            </a:r>
            <a:br>
              <a:rPr lang="en-US" sz="2000" dirty="0" smtClean="0">
                <a:solidFill>
                  <a:schemeClr val="tx1"/>
                </a:solidFill>
                <a:cs typeface="B Mitra" pitchFamily="2" charset="-78"/>
              </a:rPr>
            </a:br>
            <a:r>
              <a:rPr lang="fa-IR" sz="2000" dirty="0">
                <a:solidFill>
                  <a:schemeClr val="tx1"/>
                </a:solidFill>
                <a:cs typeface="B Mitra" pitchFamily="2" charset="-78"/>
              </a:rPr>
              <a:t>منوی </a:t>
            </a:r>
            <a:r>
              <a:rPr lang="en-US" sz="2000" dirty="0">
                <a:solidFill>
                  <a:schemeClr val="tx1"/>
                </a:solidFill>
                <a:cs typeface="B Mitra" pitchFamily="2" charset="-78"/>
              </a:rPr>
              <a:t>Scope</a:t>
            </a:r>
            <a:r>
              <a:rPr lang="fa-IR" sz="2000" dirty="0">
                <a:solidFill>
                  <a:schemeClr val="tx1"/>
                </a:solidFill>
                <a:cs typeface="B Mitra" pitchFamily="2" charset="-78"/>
              </a:rPr>
              <a:t>دو گزینه دارد: </a:t>
            </a:r>
            <a:r>
              <a:rPr lang="en-US" sz="2000" dirty="0" smtClean="0">
                <a:solidFill>
                  <a:schemeClr val="tx1"/>
                </a:solidFill>
                <a:cs typeface="B Mitra" pitchFamily="2" charset="-78"/>
              </a:rPr>
              <a:t/>
            </a:r>
            <a:br>
              <a:rPr lang="en-US" sz="2000" dirty="0" smtClean="0">
                <a:solidFill>
                  <a:schemeClr val="tx1"/>
                </a:solidFill>
                <a:cs typeface="B Mitra" pitchFamily="2" charset="-78"/>
              </a:rPr>
            </a:br>
            <a:r>
              <a:rPr lang="en-US" sz="2000" dirty="0" smtClean="0">
                <a:solidFill>
                  <a:schemeClr val="tx1"/>
                </a:solidFill>
                <a:cs typeface="B Mitra" pitchFamily="2" charset="-78"/>
              </a:rPr>
              <a:t>Broad</a:t>
            </a:r>
            <a:r>
              <a:rPr lang="fa-IR" sz="2000" dirty="0" smtClean="0">
                <a:solidFill>
                  <a:schemeClr val="tx1"/>
                </a:solidFill>
                <a:cs typeface="B Mitra" pitchFamily="2" charset="-78"/>
              </a:rPr>
              <a:t>جستجوی </a:t>
            </a:r>
            <a:r>
              <a:rPr lang="fa-IR" sz="2000" dirty="0">
                <a:solidFill>
                  <a:schemeClr val="tx1"/>
                </a:solidFill>
                <a:cs typeface="B Mitra" pitchFamily="2" charset="-78"/>
              </a:rPr>
              <a:t>گسترده </a:t>
            </a:r>
            <a:r>
              <a:rPr lang="en-US" sz="2000" dirty="0" smtClean="0">
                <a:solidFill>
                  <a:schemeClr val="tx1"/>
                </a:solidFill>
                <a:cs typeface="B Mitra" pitchFamily="2" charset="-78"/>
              </a:rPr>
              <a:t>/ </a:t>
            </a:r>
            <a:r>
              <a:rPr lang="fa-IR" sz="2000" dirty="0" smtClean="0">
                <a:solidFill>
                  <a:schemeClr val="tx1"/>
                </a:solidFill>
                <a:cs typeface="B Mitra" pitchFamily="2" charset="-78"/>
              </a:rPr>
              <a:t>نتایج </a:t>
            </a:r>
            <a:r>
              <a:rPr lang="fa-IR" sz="2000" dirty="0">
                <a:solidFill>
                  <a:schemeClr val="tx1"/>
                </a:solidFill>
                <a:cs typeface="B Mitra" pitchFamily="2" charset="-78"/>
              </a:rPr>
              <a:t>بیشتری را بازیابی می کند، اما برخی </a:t>
            </a:r>
            <a:r>
              <a:rPr lang="fa-IR" sz="2000" dirty="0" smtClean="0">
                <a:solidFill>
                  <a:schemeClr val="tx1"/>
                </a:solidFill>
                <a:cs typeface="B Mitra" pitchFamily="2" charset="-78"/>
              </a:rPr>
              <a:t>داده</a:t>
            </a:r>
            <a:r>
              <a:rPr lang="en-US" sz="2000" dirty="0" smtClean="0">
                <a:solidFill>
                  <a:schemeClr val="tx1"/>
                </a:solidFill>
                <a:cs typeface="B Mitra" pitchFamily="2" charset="-78"/>
              </a:rPr>
              <a:t> </a:t>
            </a:r>
            <a:r>
              <a:rPr lang="fa-IR" sz="2000" dirty="0" smtClean="0">
                <a:solidFill>
                  <a:schemeClr val="tx1"/>
                </a:solidFill>
                <a:cs typeface="B Mitra" pitchFamily="2" charset="-78"/>
              </a:rPr>
              <a:t>ها </a:t>
            </a:r>
            <a:r>
              <a:rPr lang="fa-IR" sz="2000" dirty="0">
                <a:solidFill>
                  <a:schemeClr val="tx1"/>
                </a:solidFill>
                <a:cs typeface="B Mitra" pitchFamily="2" charset="-78"/>
              </a:rPr>
              <a:t>احتمالا کمتر مرتبط خواهند بود. </a:t>
            </a:r>
            <a:r>
              <a:rPr lang="en-US" sz="2000" dirty="0" smtClean="0">
                <a:solidFill>
                  <a:schemeClr val="tx1"/>
                </a:solidFill>
                <a:cs typeface="B Mitra" pitchFamily="2" charset="-78"/>
              </a:rPr>
              <a:t/>
            </a:r>
            <a:br>
              <a:rPr lang="en-US" sz="2000" dirty="0" smtClean="0">
                <a:solidFill>
                  <a:schemeClr val="tx1"/>
                </a:solidFill>
                <a:cs typeface="B Mitra" pitchFamily="2" charset="-78"/>
              </a:rPr>
            </a:br>
            <a:r>
              <a:rPr lang="en-US" sz="2000" dirty="0" smtClean="0">
                <a:solidFill>
                  <a:schemeClr val="tx1"/>
                </a:solidFill>
                <a:cs typeface="B Mitra" pitchFamily="2" charset="-78"/>
              </a:rPr>
              <a:t>Narrow  </a:t>
            </a:r>
            <a:r>
              <a:rPr lang="fa-IR" sz="2000" dirty="0" smtClean="0">
                <a:solidFill>
                  <a:schemeClr val="tx1"/>
                </a:solidFill>
                <a:cs typeface="B Mitra" pitchFamily="2" charset="-78"/>
              </a:rPr>
              <a:t>جستجوی </a:t>
            </a:r>
            <a:r>
              <a:rPr lang="fa-IR" sz="2000" dirty="0">
                <a:solidFill>
                  <a:schemeClr val="tx1"/>
                </a:solidFill>
                <a:cs typeface="B Mitra" pitchFamily="2" charset="-78"/>
              </a:rPr>
              <a:t>محدود </a:t>
            </a:r>
            <a:r>
              <a:rPr lang="en-US" sz="2000" dirty="0" smtClean="0">
                <a:solidFill>
                  <a:schemeClr val="tx1"/>
                </a:solidFill>
                <a:cs typeface="B Mitra" pitchFamily="2" charset="-78"/>
              </a:rPr>
              <a:t>/</a:t>
            </a:r>
            <a:r>
              <a:rPr lang="fa-IR" sz="2000" dirty="0" smtClean="0">
                <a:solidFill>
                  <a:schemeClr val="tx1"/>
                </a:solidFill>
                <a:cs typeface="B Mitra" pitchFamily="2" charset="-78"/>
              </a:rPr>
              <a:t> </a:t>
            </a:r>
            <a:r>
              <a:rPr lang="fa-IR" sz="2000" dirty="0">
                <a:solidFill>
                  <a:schemeClr val="tx1"/>
                </a:solidFill>
                <a:cs typeface="B Mitra" pitchFamily="2" charset="-78"/>
              </a:rPr>
              <a:t>استنادات دقیق تر و مرتبط تری را پیدا می کند اما تعداد نتایج </a:t>
            </a:r>
            <a:r>
              <a:rPr lang="fa-IR" sz="2000" dirty="0" smtClean="0">
                <a:solidFill>
                  <a:schemeClr val="tx1"/>
                </a:solidFill>
                <a:cs typeface="B Mitra" pitchFamily="2" charset="-78"/>
              </a:rPr>
              <a:t>کمتر</a:t>
            </a:r>
            <a:r>
              <a:rPr lang="en-US" sz="2000" dirty="0" smtClean="0">
                <a:solidFill>
                  <a:schemeClr val="tx1"/>
                </a:solidFill>
                <a:cs typeface="B Mitra" pitchFamily="2" charset="-78"/>
              </a:rPr>
              <a:t> </a:t>
            </a:r>
            <a:r>
              <a:rPr lang="fa-IR" sz="2000" dirty="0" smtClean="0">
                <a:solidFill>
                  <a:schemeClr val="tx1"/>
                </a:solidFill>
                <a:cs typeface="B Mitra" pitchFamily="2" charset="-78"/>
              </a:rPr>
              <a:t>خواهند </a:t>
            </a:r>
            <a:r>
              <a:rPr lang="fa-IR" sz="2000" dirty="0">
                <a:solidFill>
                  <a:schemeClr val="tx1"/>
                </a:solidFill>
                <a:cs typeface="B Mitra" pitchFamily="2" charset="-78"/>
              </a:rPr>
              <a:t>بود. </a:t>
            </a:r>
            <a:r>
              <a:rPr lang="fa-IR" sz="2800" dirty="0"/>
              <a:t/>
            </a:r>
            <a:br>
              <a:rPr lang="fa-IR" sz="2800" dirty="0"/>
            </a:br>
            <a:r>
              <a:rPr lang="en-US" sz="2800" dirty="0" smtClean="0"/>
              <a:t/>
            </a:r>
            <a:br>
              <a:rPr lang="en-US" sz="2800" dirty="0" smtClean="0"/>
            </a:br>
            <a:endParaRPr lang="en-US" sz="2800" dirty="0"/>
          </a:p>
        </p:txBody>
      </p:sp>
      <p:sp>
        <p:nvSpPr>
          <p:cNvPr id="7" name="Rectangle 6"/>
          <p:cNvSpPr/>
          <p:nvPr/>
        </p:nvSpPr>
        <p:spPr>
          <a:xfrm>
            <a:off x="3747753" y="386759"/>
            <a:ext cx="5241702" cy="772732"/>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3200" b="1" dirty="0">
                <a:solidFill>
                  <a:srgbClr val="212121"/>
                </a:solidFill>
                <a:latin typeface="Merriweather"/>
              </a:rPr>
              <a:t>Clinical Queries</a:t>
            </a:r>
          </a:p>
        </p:txBody>
      </p:sp>
    </p:spTree>
    <p:extLst>
      <p:ext uri="{BB962C8B-B14F-4D97-AF65-F5344CB8AC3E}">
        <p14:creationId xmlns:p14="http://schemas.microsoft.com/office/powerpoint/2010/main" val="100347792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627786" y="4719592"/>
            <a:ext cx="3112417" cy="2028938"/>
          </a:xfrm>
        </p:spPr>
        <p:txBody>
          <a:bodyPr>
            <a:normAutofit fontScale="90000"/>
          </a:bodyPr>
          <a:lstStyle/>
          <a:p>
            <a:pPr algn="ctr" rtl="1">
              <a:lnSpc>
                <a:spcPct val="200000"/>
              </a:lnSpc>
            </a:pPr>
            <a:r>
              <a:rPr lang="en-US" b="1" dirty="0">
                <a:cs typeface="B Nazanin" panose="00000400000000000000" pitchFamily="2" charset="-78"/>
              </a:rPr>
              <a:t/>
            </a:r>
            <a:br>
              <a:rPr lang="en-US" b="1" dirty="0">
                <a:cs typeface="B Nazanin" panose="00000400000000000000" pitchFamily="2" charset="-78"/>
              </a:rPr>
            </a:br>
            <a:endParaRPr lang="en-US" dirty="0"/>
          </a:p>
        </p:txBody>
      </p:sp>
      <p:pic>
        <p:nvPicPr>
          <p:cNvPr id="3" name="Content Placeholder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Rectangle 4"/>
          <p:cNvSpPr/>
          <p:nvPr/>
        </p:nvSpPr>
        <p:spPr>
          <a:xfrm>
            <a:off x="3620024" y="441102"/>
            <a:ext cx="5127939" cy="2134674"/>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fa-IR" sz="4800" b="1" dirty="0">
                <a:cs typeface="B Nazanin" panose="00000400000000000000" pitchFamily="2" charset="-78"/>
              </a:rPr>
              <a:t>خسته نباشید</a:t>
            </a:r>
            <a:br>
              <a:rPr lang="fa-IR" sz="4800" b="1" dirty="0">
                <a:cs typeface="B Nazanin" panose="00000400000000000000" pitchFamily="2" charset="-78"/>
              </a:rPr>
            </a:br>
            <a:r>
              <a:rPr lang="fa-IR" sz="4800" b="1" dirty="0">
                <a:cs typeface="B Nazanin" panose="00000400000000000000" pitchFamily="2" charset="-78"/>
              </a:rPr>
              <a:t>سپاس از توجه شما</a:t>
            </a:r>
            <a:endParaRPr lang="en-US" sz="4800" dirty="0"/>
          </a:p>
        </p:txBody>
      </p:sp>
    </p:spTree>
    <p:extLst>
      <p:ext uri="{BB962C8B-B14F-4D97-AF65-F5344CB8AC3E}">
        <p14:creationId xmlns:p14="http://schemas.microsoft.com/office/powerpoint/2010/main" val="157137391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96711" y="502276"/>
            <a:ext cx="8911687" cy="1280890"/>
          </a:xfrm>
        </p:spPr>
        <p:txBody>
          <a:bodyPr/>
          <a:lstStyle/>
          <a:p>
            <a:pPr algn="ctr" rtl="1"/>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056844" y="2009104"/>
            <a:ext cx="4958365" cy="4533363"/>
          </a:xfrm>
        </p:spPr>
      </p:pic>
      <p:sp>
        <p:nvSpPr>
          <p:cNvPr id="5" name="Rectangle 4"/>
          <p:cNvSpPr/>
          <p:nvPr/>
        </p:nvSpPr>
        <p:spPr>
          <a:xfrm>
            <a:off x="3226157" y="386367"/>
            <a:ext cx="6851560" cy="1262129"/>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rtl="1"/>
            <a:r>
              <a:rPr lang="fa-IR" sz="3200" dirty="0"/>
              <a:t>تفاوت </a:t>
            </a:r>
            <a:r>
              <a:rPr lang="en-US" sz="3200" dirty="0" err="1" smtClean="0"/>
              <a:t>Pubmed</a:t>
            </a:r>
            <a:r>
              <a:rPr lang="fa-IR" sz="3200" dirty="0"/>
              <a:t>،</a:t>
            </a:r>
            <a:r>
              <a:rPr lang="en-US" sz="3200" dirty="0"/>
              <a:t> </a:t>
            </a:r>
            <a:r>
              <a:rPr lang="en-US" sz="3200" dirty="0" smtClean="0"/>
              <a:t>Medline</a:t>
            </a:r>
            <a:r>
              <a:rPr lang="fa-IR" sz="3200" dirty="0"/>
              <a:t>،</a:t>
            </a:r>
            <a:r>
              <a:rPr lang="en-US" sz="3200" dirty="0"/>
              <a:t> </a:t>
            </a:r>
            <a:r>
              <a:rPr lang="en-US" sz="3200" dirty="0" smtClean="0"/>
              <a:t>PMC</a:t>
            </a:r>
            <a:endParaRPr lang="en-US" sz="3200" dirty="0"/>
          </a:p>
        </p:txBody>
      </p:sp>
    </p:spTree>
    <p:extLst>
      <p:ext uri="{BB962C8B-B14F-4D97-AF65-F5344CB8AC3E}">
        <p14:creationId xmlns:p14="http://schemas.microsoft.com/office/powerpoint/2010/main" val="248453214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endParaRPr lang="en-US" dirty="0"/>
          </a:p>
        </p:txBody>
      </p:sp>
      <p:sp>
        <p:nvSpPr>
          <p:cNvPr id="3" name="Content Placeholder 2"/>
          <p:cNvSpPr>
            <a:spLocks noGrp="1"/>
          </p:cNvSpPr>
          <p:nvPr>
            <p:ph idx="1"/>
          </p:nvPr>
        </p:nvSpPr>
        <p:spPr/>
        <p:txBody>
          <a:bodyPr/>
          <a:lstStyle/>
          <a:p>
            <a:endParaRPr lang="en-US" dirty="0" smtClean="0">
              <a:hlinkClick r:id="rId2"/>
            </a:endParaRPr>
          </a:p>
          <a:p>
            <a:endParaRPr lang="en-US" dirty="0">
              <a:hlinkClick r:id="rId2"/>
            </a:endParaRPr>
          </a:p>
          <a:p>
            <a:endParaRPr lang="en-US" dirty="0" smtClean="0">
              <a:hlinkClick r:id="rId2"/>
            </a:endParaRPr>
          </a:p>
          <a:p>
            <a:pPr marL="0" indent="0" algn="ctr">
              <a:buNone/>
            </a:pPr>
            <a:r>
              <a:rPr lang="en-US" sz="2400" dirty="0" smtClean="0">
                <a:solidFill>
                  <a:srgbClr val="0070C0"/>
                </a:solidFill>
                <a:hlinkClick r:id="rId2"/>
              </a:rPr>
              <a:t>http://pubmedhh.nlm.nih.gov/index.html</a:t>
            </a:r>
            <a:endParaRPr lang="en-US" sz="2400" dirty="0" smtClean="0">
              <a:solidFill>
                <a:srgbClr val="0070C0"/>
              </a:solidFill>
            </a:endParaRPr>
          </a:p>
          <a:p>
            <a:endParaRPr lang="en-US" dirty="0"/>
          </a:p>
        </p:txBody>
      </p:sp>
      <p:sp>
        <p:nvSpPr>
          <p:cNvPr id="4" name="Rectangle 3"/>
          <p:cNvSpPr/>
          <p:nvPr/>
        </p:nvSpPr>
        <p:spPr>
          <a:xfrm>
            <a:off x="3421509" y="659506"/>
            <a:ext cx="6864440" cy="1249251"/>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rtl="1"/>
            <a:r>
              <a:rPr lang="en-US" sz="2800" dirty="0" err="1"/>
              <a:t>Pubmed</a:t>
            </a:r>
            <a:r>
              <a:rPr lang="fa-IR" sz="2800" dirty="0"/>
              <a:t> مخصوص گوشی</a:t>
            </a:r>
            <a:endParaRPr lang="en-US" sz="2800" dirty="0"/>
          </a:p>
        </p:txBody>
      </p:sp>
    </p:spTree>
    <p:extLst>
      <p:ext uri="{BB962C8B-B14F-4D97-AF65-F5344CB8AC3E}">
        <p14:creationId xmlns:p14="http://schemas.microsoft.com/office/powerpoint/2010/main" val="108909173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15155" y="2584360"/>
            <a:ext cx="11397803" cy="2348248"/>
          </a:xfrm>
        </p:spPr>
        <p:txBody>
          <a:bodyPr>
            <a:normAutofit fontScale="25000" lnSpcReduction="20000"/>
          </a:bodyPr>
          <a:lstStyle/>
          <a:p>
            <a:pPr marL="0" indent="0" algn="r" rtl="1">
              <a:lnSpc>
                <a:spcPct val="250000"/>
              </a:lnSpc>
              <a:buNone/>
            </a:pPr>
            <a:r>
              <a:rPr lang="fa-IR" sz="8000" dirty="0" smtClean="0"/>
              <a:t>- مراجعه </a:t>
            </a:r>
            <a:r>
              <a:rPr lang="fa-IR" sz="8000" dirty="0"/>
              <a:t>به وب سایت کتابخانه دیجیتال دانشگاه به آدرس </a:t>
            </a:r>
            <a:r>
              <a:rPr lang="en-US" sz="8000" b="1" dirty="0">
                <a:solidFill>
                  <a:schemeClr val="accent4">
                    <a:lumMod val="50000"/>
                  </a:schemeClr>
                </a:solidFill>
              </a:rPr>
              <a:t>diglib.semums.ac.ir</a:t>
            </a:r>
            <a:endParaRPr lang="fa-IR" sz="8000" dirty="0" smtClean="0"/>
          </a:p>
          <a:p>
            <a:pPr marL="0" indent="0" algn="r" rtl="1">
              <a:lnSpc>
                <a:spcPct val="250000"/>
              </a:lnSpc>
              <a:buNone/>
            </a:pPr>
            <a:r>
              <a:rPr lang="fa-IR" sz="8000" dirty="0" smtClean="0"/>
              <a:t>- مراجعه به سایت کتابخانه ملی پزشکی آمریکا به آدرس </a:t>
            </a:r>
            <a:r>
              <a:rPr lang="en-US" sz="8000" dirty="0" smtClean="0"/>
              <a:t>http://www.nlm.nih.gov</a:t>
            </a:r>
          </a:p>
          <a:p>
            <a:pPr marL="0" indent="0" algn="r" rtl="1">
              <a:lnSpc>
                <a:spcPct val="250000"/>
              </a:lnSpc>
              <a:buNone/>
            </a:pPr>
            <a:r>
              <a:rPr lang="fa-IR" sz="8000" dirty="0" smtClean="0"/>
              <a:t>- ورود مستقیم به پایگاه </a:t>
            </a:r>
            <a:r>
              <a:rPr lang="en-US" sz="8000" b="1" dirty="0" err="1">
                <a:solidFill>
                  <a:schemeClr val="accent4">
                    <a:lumMod val="50000"/>
                  </a:schemeClr>
                </a:solidFill>
              </a:rPr>
              <a:t>Pubmed</a:t>
            </a:r>
            <a:r>
              <a:rPr lang="fa-IR" sz="8000" dirty="0" smtClean="0"/>
              <a:t> به آدرس  </a:t>
            </a:r>
            <a:r>
              <a:rPr lang="en-US" sz="8000" dirty="0" smtClean="0">
                <a:solidFill>
                  <a:srgbClr val="FF0000"/>
                </a:solidFill>
                <a:hlinkClick r:id="rId2"/>
              </a:rPr>
              <a:t>https</a:t>
            </a:r>
            <a:r>
              <a:rPr lang="en-US" sz="8000" dirty="0">
                <a:solidFill>
                  <a:srgbClr val="FF0000"/>
                </a:solidFill>
                <a:hlinkClick r:id="rId2"/>
              </a:rPr>
              <a:t>://</a:t>
            </a:r>
            <a:r>
              <a:rPr lang="en-US" sz="8000" dirty="0" smtClean="0">
                <a:solidFill>
                  <a:srgbClr val="FF0000"/>
                </a:solidFill>
                <a:hlinkClick r:id="rId2"/>
              </a:rPr>
              <a:t>pubmed.ncbi.nlm.nih.gov</a:t>
            </a:r>
            <a:endParaRPr lang="fa-IR" sz="8000" dirty="0"/>
          </a:p>
        </p:txBody>
      </p:sp>
      <p:sp>
        <p:nvSpPr>
          <p:cNvPr id="4" name="Rectangle 3"/>
          <p:cNvSpPr/>
          <p:nvPr/>
        </p:nvSpPr>
        <p:spPr>
          <a:xfrm>
            <a:off x="3940935" y="987380"/>
            <a:ext cx="5640946" cy="1184856"/>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rtl="1"/>
            <a:r>
              <a:rPr lang="fa-IR" sz="2800" dirty="0"/>
              <a:t>نحوه دسترسی به پایگاه </a:t>
            </a:r>
            <a:r>
              <a:rPr lang="en-US" sz="3200" dirty="0" err="1">
                <a:cs typeface="Nazanin" panose="00000400000000000000" pitchFamily="2" charset="-78"/>
              </a:rPr>
              <a:t>Pubmed</a:t>
            </a:r>
            <a:endParaRPr lang="en-US" sz="2800" dirty="0"/>
          </a:p>
        </p:txBody>
      </p:sp>
    </p:spTree>
    <p:extLst>
      <p:ext uri="{BB962C8B-B14F-4D97-AF65-F5344CB8AC3E}">
        <p14:creationId xmlns:p14="http://schemas.microsoft.com/office/powerpoint/2010/main" val="18457192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2672839" y="-150254"/>
            <a:ext cx="7781452" cy="6143223"/>
          </a:xfrm>
        </p:spPr>
        <p:txBody>
          <a:bodyPr>
            <a:normAutofit/>
          </a:bodyPr>
          <a:lstStyle/>
          <a:p>
            <a:pPr algn="ctr"/>
            <a:r>
              <a:rPr lang="en-US" sz="4800" dirty="0" smtClean="0"/>
              <a:t/>
            </a:r>
            <a:br>
              <a:rPr lang="en-US" sz="4800" dirty="0" smtClean="0"/>
            </a:br>
            <a:r>
              <a:rPr lang="en-US" sz="4800" dirty="0"/>
              <a:t/>
            </a:r>
            <a:br>
              <a:rPr lang="en-US" sz="4800" dirty="0"/>
            </a:br>
            <a:r>
              <a:rPr lang="en-US" sz="4800" dirty="0" smtClean="0"/>
              <a:t/>
            </a:r>
            <a:br>
              <a:rPr lang="en-US" sz="4800" dirty="0" smtClean="0"/>
            </a:br>
            <a:r>
              <a:rPr lang="en-US" sz="4800" dirty="0"/>
              <a:t/>
            </a:r>
            <a:br>
              <a:rPr lang="en-US" sz="4800" dirty="0"/>
            </a:br>
            <a:r>
              <a:rPr lang="en-US" sz="4800" dirty="0" err="1" smtClean="0"/>
              <a:t>Pubmed</a:t>
            </a:r>
            <a:r>
              <a:rPr lang="fa-IR" sz="4800" dirty="0" smtClean="0"/>
              <a:t>محتوای</a:t>
            </a:r>
            <a:endParaRPr lang="en-US" sz="4800" dirty="0"/>
          </a:p>
        </p:txBody>
      </p:sp>
    </p:spTree>
    <p:extLst>
      <p:ext uri="{BB962C8B-B14F-4D97-AF65-F5344CB8AC3E}">
        <p14:creationId xmlns:p14="http://schemas.microsoft.com/office/powerpoint/2010/main" val="3474320798"/>
      </p:ext>
    </p:extLst>
  </p:cSld>
  <p:clrMapOvr>
    <a:masterClrMapping/>
  </p:clrMapOvr>
  <p:timing>
    <p:tnLst>
      <p:par>
        <p:cTn id="1" dur="indefinite" restart="never" nodeType="tmRoot"/>
      </p:par>
    </p:tnLst>
  </p:timing>
</p:sld>
</file>

<file path=ppt/theme/theme1.xml><?xml version="1.0" encoding="utf-8"?>
<a:theme xmlns:a="http://schemas.openxmlformats.org/drawingml/2006/main" name="Wisp">
  <a:themeElements>
    <a:clrScheme name="Red">
      <a:dk1>
        <a:sysClr val="windowText" lastClr="000000"/>
      </a:dk1>
      <a:lt1>
        <a:sysClr val="window" lastClr="FFFFFF"/>
      </a:lt1>
      <a:dk2>
        <a:srgbClr val="323232"/>
      </a:dk2>
      <a:lt2>
        <a:srgbClr val="E5C243"/>
      </a:lt2>
      <a:accent1>
        <a:srgbClr val="A5300F"/>
      </a:accent1>
      <a:accent2>
        <a:srgbClr val="D55816"/>
      </a:accent2>
      <a:accent3>
        <a:srgbClr val="E19825"/>
      </a:accent3>
      <a:accent4>
        <a:srgbClr val="B19C7D"/>
      </a:accent4>
      <a:accent5>
        <a:srgbClr val="7F5F52"/>
      </a:accent5>
      <a:accent6>
        <a:srgbClr val="B27D49"/>
      </a:accent6>
      <a:hlink>
        <a:srgbClr val="6B9F25"/>
      </a:hlink>
      <a:folHlink>
        <a:srgbClr val="B26B02"/>
      </a:folHlink>
    </a:clrScheme>
    <a:fontScheme name="Corbel">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docProps/app.xml><?xml version="1.0" encoding="utf-8"?>
<Properties xmlns="http://schemas.openxmlformats.org/officeDocument/2006/extended-properties" xmlns:vt="http://schemas.openxmlformats.org/officeDocument/2006/docPropsVTypes">
  <Template>Wisp</Template>
  <TotalTime>1814</TotalTime>
  <Words>1136</Words>
  <Application>Microsoft Office PowerPoint</Application>
  <PresentationFormat>Widescreen</PresentationFormat>
  <Paragraphs>172</Paragraphs>
  <Slides>55</Slides>
  <Notes>0</Notes>
  <HiddenSlides>0</HiddenSlides>
  <MMClips>0</MMClips>
  <ScaleCrop>false</ScaleCrop>
  <HeadingPairs>
    <vt:vector size="6" baseType="variant">
      <vt:variant>
        <vt:lpstr>Fonts Used</vt:lpstr>
      </vt:variant>
      <vt:variant>
        <vt:i4>19</vt:i4>
      </vt:variant>
      <vt:variant>
        <vt:lpstr>Theme</vt:lpstr>
      </vt:variant>
      <vt:variant>
        <vt:i4>1</vt:i4>
      </vt:variant>
      <vt:variant>
        <vt:lpstr>Slide Titles</vt:lpstr>
      </vt:variant>
      <vt:variant>
        <vt:i4>55</vt:i4>
      </vt:variant>
    </vt:vector>
  </HeadingPairs>
  <TitlesOfParts>
    <vt:vector size="75" baseType="lpstr">
      <vt:lpstr>2  Nazanin</vt:lpstr>
      <vt:lpstr>Arial</vt:lpstr>
      <vt:lpstr>Arial Black</vt:lpstr>
      <vt:lpstr>Arial Rounded MT Bold</vt:lpstr>
      <vt:lpstr>B Koodak</vt:lpstr>
      <vt:lpstr>B Mitra</vt:lpstr>
      <vt:lpstr>B Nazanin</vt:lpstr>
      <vt:lpstr>Bell MT</vt:lpstr>
      <vt:lpstr>Calibri</vt:lpstr>
      <vt:lpstr>Corbel</vt:lpstr>
      <vt:lpstr>Font</vt:lpstr>
      <vt:lpstr>IRANSans</vt:lpstr>
      <vt:lpstr>Merriweather</vt:lpstr>
      <vt:lpstr>Nazanin</vt:lpstr>
      <vt:lpstr>Tahoma</vt:lpstr>
      <vt:lpstr>Titr</vt:lpstr>
      <vt:lpstr>Tohama(Body)</vt:lpstr>
      <vt:lpstr>Wingdings</vt:lpstr>
      <vt:lpstr>Wingdings 3</vt:lpstr>
      <vt:lpstr>Wisp</vt:lpstr>
      <vt:lpstr>بسم الله الرحمن الرحیم</vt:lpstr>
      <vt:lpstr>دانشگاه علوم پزشکی سمنان مرکز آموزشی پژوهشی ولایت دامغان</vt:lpstr>
      <vt:lpstr>معرفی پایگاه</vt:lpstr>
      <vt:lpstr>PowerPoint Presentation</vt:lpstr>
      <vt:lpstr>PowerPoint Presentation</vt:lpstr>
      <vt:lpstr>PowerPoint Presentation</vt:lpstr>
      <vt:lpstr>PowerPoint Presentation</vt:lpstr>
      <vt:lpstr>PowerPoint Presentation</vt:lpstr>
      <vt:lpstr>    Pubmedمحتوای</vt:lpstr>
      <vt:lpstr>1- مدلاین (MEDLINE) </vt:lpstr>
      <vt:lpstr>2- پاب‌مد سنترال PMC (PubMed Central)  </vt:lpstr>
      <vt:lpstr>3-بوک شلف(Bookshelf) </vt:lpstr>
      <vt:lpstr>توضیحاتی در رابطه با مدلاین، با استفاده از PMC می‌توانید مقالات را به صورت رایگان دانلود کنید.</vt:lpstr>
      <vt:lpstr>ویژگی وامکانات Pubmed</vt:lpstr>
      <vt:lpstr>چطور یک جستجوی موفق داشته باشیم</vt:lpstr>
      <vt:lpstr>استراتژی جستجو : عملگرهای بولین (Boolean Operators)</vt:lpstr>
      <vt:lpstr>PowerPoint Presentation</vt:lpstr>
      <vt:lpstr>  پس از تعیین موضوع و مشخص کردن کلیدواژگان اصلی، لازم است مترادف های کلیدواژگان را نیز در نظر بگیریم  Covid 19 OR 2019-nCoV Disease OR SARS CoV 2 Infection OR COVID- 19 Pandemic OR Coronavirus Disease 19  AND  Child OR Children OR Childhood OR Kids   </vt:lpstr>
      <vt:lpstr>PowerPoint Presentation</vt:lpstr>
      <vt:lpstr>PowerPoint Presentation</vt:lpstr>
      <vt:lpstr>پشنهاد بر اساس کلید واژه ی جستجو</vt:lpstr>
      <vt:lpstr>امکانات و ویژگی های جدید در پابمد  مروری در صفحه نتایج جستجو</vt:lpstr>
      <vt:lpstr>PowerPoint Presentation</vt:lpstr>
      <vt:lpstr>آگاهی رسانی جاری   با فعال کردن Alert جدیدترین نتایج جستجو در زمینه موضوع مورد علاقه شما به ایمیلتان ارسال می گردد.  RSSدریافت آخرین و  جدیدترین مقالات در حوزه جستجو بدون نیاز به ورود مجدد به پابمد   </vt:lpstr>
      <vt:lpstr>مدیریت نمایش رکوردهای بازیابی شده با تعیین شیوه نمایش رکوردها در صفحه نتایج جستجو</vt:lpstr>
      <vt:lpstr>نمودار نتایج بر اساس سال انتشار</vt:lpstr>
      <vt:lpstr>محدود کردن نتایج جستجو بر اساس سال انتشار، نوع مقاله و ... که برای افزودن فیلترهای بیشترگزینه Additional Filter را کلیک  کنید </vt:lpstr>
      <vt:lpstr>زمانی که گزینه Additional Filtersرا کلیک کنید، صفحه زیر برای شما نمایان می شود. در این صفحه می توانید فیلترهای مورد نظر  جدیدی به مجموعه اعمال کنید  </vt:lpstr>
      <vt:lpstr>به مدارک مورد نظراستناد کنید و آنها را به اشتراک بگذارید  </vt:lpstr>
      <vt:lpstr>1- حافظه موقت که داده های ذخیره شده تا حداکثر 500 استناد در آن به مدت 8 ساعت نگهداری می شود. 2- کتابشناسی من در NCBI است که می توان 100 آیتم از نتایج جستجوی خود را در آن ذخیره نمایید. 3- با استفاده از این گزینه می توانید 1000 آیتم از نتایج جستجوی خود را به یک مجموعه در حساب شخصی خود در NCBI  اضافه کنید. 4- خروجی گرفتن از مدارک در قالب PubMedکه توسط بسیاری از برنامه های مدیریت استناد قابل استفاده است  5- با این گزینه می توان مقالات منتخب خود را با تعیین چگونگی نمایش اطلاعات مقاله(format) به صورت فایل  در حساب کاربری خود ذخیره نمایید. 6- با این گزینه نیز می توانید مقالات مورد نظر خود را با تعیین نحوه نمایش اطلاعات مقاله به خود یا دیگران ایمیل نمایید. </vt:lpstr>
      <vt:lpstr>مرور چکیده ها به صورت تکی با استفاده از نوارکناری</vt:lpstr>
      <vt:lpstr> </vt:lpstr>
      <vt:lpstr>PowerPoint Presentation</vt:lpstr>
      <vt:lpstr>PowerPoint Presentation</vt:lpstr>
      <vt:lpstr>PowerPoint Presentation</vt:lpstr>
      <vt:lpstr>امکان استناد</vt:lpstr>
      <vt:lpstr>PowerPoint Presentation</vt:lpstr>
      <vt:lpstr>جستجوی پیشرفته</vt:lpstr>
      <vt:lpstr>PowerPoint Presentation</vt:lpstr>
      <vt:lpstr>PowerPoint Presentation</vt:lpstr>
      <vt:lpstr>تعیین استراتژی جستجو قبل از سرچ این گزینه یک سری امکانات به شما می دهد از جمله: • امکان مشاهده و دانلود تاریخچه جستجو • امکان مقایسه نتایج جستجو با جستجوهای قبلی • امکان مشاهده جزئیات جستجوهای انجام شده • امکان ترکیب نتایج قبلی  </vt:lpstr>
      <vt:lpstr>تعداد 100 جستجو در بخش History نمایش داده می شود که در صورت اضافه شدن جستجو ها، استراژی های قدیمی توسط  Pubmed حذف می شود.  همچنین هر History بعد از 8 ساعت عدم فعالیت و استفاده در وب سایت NCBI از بین می رود.</vt:lpstr>
      <vt:lpstr>ویژگی  و امکانات پلفتفرم جدید Pubmed</vt:lpstr>
      <vt:lpstr>امکان جستجوی هوشمند مترادف ها و به ویژه اشکال مفرد و جمع در جستجوی ساده  Nerve / Nerves                 </vt:lpstr>
      <vt:lpstr>بازیابی بهتر و مفهومی واژگان در نگارش های آمریکایی و انگلیسی   "anaesthesia“ OR "anesthesia” </vt:lpstr>
      <vt:lpstr>عدم نیاز به عملگرهای کوتاه سازی Truncationدر جستجوهای ساده   Covid 19 OR 2019-nCoV Disease OR SARS CoV 2 Infection OR COVID- 19 Pandemic OR Coronavirus Disease    بهبود مرتب سازی نتایج بر اساس  Best match</vt:lpstr>
      <vt:lpstr> MeSH database    سرعنوان های موضوعی پزشکی (Medical Subject Headings) به اختصارMeSH اصطلاحات کنترل شده ای هستند که توسط کتابخانه ملی پزشکی آمریکا  (NLM) تدوین و توسعه یافته است و هر ساله هم به وزرسانی می شود. از این اصطلاحات برای نمایه سازی و جستجو و بازیابی و تحلیل موضوعی مقالات در پایگاه مدلاین استفاده می شود. - پیدا کردن معادل کلیدواژه ها در اصطلاحنامه مش  MeSHیک منبع مرجع برای برای تعیین رابطه و سلسله مراتب موضوعات پزشکی می باشد.  </vt:lpstr>
      <vt:lpstr> نمایه درختی (پوشش موضوعی)       MeSh: Tree Structure    </vt:lpstr>
      <vt:lpstr>PowerPoint Presentation</vt:lpstr>
      <vt:lpstr>PowerPoint Presentation</vt:lpstr>
      <vt:lpstr>با انتخاب کلیدواژه موردنظر و سمت راست Add to search builder را کلیک  می کنیم، سپس گزینه Search Pubmed  را انتخاب و جستجو را انجام می دهیم</vt:lpstr>
      <vt:lpstr>با کلیک روی کلیدواژه mastectomy سرعنوان های اصلی (1) و سرعنوان های فرعی (2) آن را مشاهده می کنید.</vt:lpstr>
      <vt:lpstr>1- اصطلاحات مترادف یا مرتبط  2- ساختار درختی mesh</vt:lpstr>
      <vt:lpstr>جهت محدود کردن نتایج به مقالاتی که مربوط به سؤالات بالینی هستند برای این منظور پابمد، ابزار Clinical Queriesرا ارائه کرده است.  Clinical Queriesابزار جستجوی تخصصی برای پزشکان بالینی است.  در این قسمت استنادهایی جستجو و نمایش داده می شوند که مقوله بندی و محدوده آن ها در حوزه های درمان ،  تشخیص،سبب شناسی، پیش بینی و راهنمای پیشگیری می باشد.  این ابزار دسترسی سریع به مقالات ژورنال های مبتنی بر شواهد فراهم می کند. Clinical Queriesشامل دو نوع دسته بندی است که می توانید بر اساس آنها فیلتر کنید: - مطالعات بالینی ‌COVID-19 –  منوی Scopeدو گزینه دارد:  Broadجستجوی گسترده / نتایج بیشتری را بازیابی می کند، اما برخی داده ها احتمالا کمتر مرتبط خواهند بود.  Narrow  جستجوی محدود / استنادات دقیق تر و مرتبط تری را پیدا می کند اما تعداد نتایج کمتر خواهند بود.   </vt:lpstr>
      <vt:lpstr> </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دانشگاه علوم پزشکی سمنان مرکز آموزشی پژوهشی ولایت دامغان</dc:title>
  <dc:creator>LIb</dc:creator>
  <cp:lastModifiedBy>LIb</cp:lastModifiedBy>
  <cp:revision>229</cp:revision>
  <dcterms:created xsi:type="dcterms:W3CDTF">2023-11-14T05:16:26Z</dcterms:created>
  <dcterms:modified xsi:type="dcterms:W3CDTF">2023-12-21T08:06:38Z</dcterms:modified>
</cp:coreProperties>
</file>